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3"/>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13"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4" r:id="rId43"/>
    <p:sldId id="311" r:id="rId44"/>
    <p:sldId id="312" r:id="rId45"/>
    <p:sldId id="315" r:id="rId46"/>
    <p:sldId id="316" r:id="rId47"/>
    <p:sldId id="317" r:id="rId48"/>
    <p:sldId id="318" r:id="rId49"/>
    <p:sldId id="319" r:id="rId50"/>
    <p:sldId id="327" r:id="rId51"/>
    <p:sldId id="320" r:id="rId52"/>
    <p:sldId id="321" r:id="rId53"/>
    <p:sldId id="322" r:id="rId54"/>
    <p:sldId id="323" r:id="rId55"/>
    <p:sldId id="324" r:id="rId56"/>
    <p:sldId id="325" r:id="rId57"/>
    <p:sldId id="326"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7" r:id="rId76"/>
    <p:sldId id="345" r:id="rId77"/>
    <p:sldId id="346" r:id="rId78"/>
    <p:sldId id="348" r:id="rId79"/>
    <p:sldId id="349" r:id="rId80"/>
    <p:sldId id="350" r:id="rId81"/>
    <p:sldId id="351"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17/08/2018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8/17/2018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8/17/2018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web api</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.Net</a:t>
            </a:r>
            <a:r>
              <a:rPr lang="es-ES" sz="2800" dirty="0">
                <a:solidFill>
                  <a:srgbClr val="7030A0"/>
                </a:solidFill>
              </a:rPr>
              <a:t> Core</a:t>
            </a: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2170714" y="2131356"/>
            <a:ext cx="8791575" cy="2387600"/>
          </a:xfrm>
        </p:spPr>
        <p:txBody>
          <a:bodyPr/>
          <a:lstStyle/>
          <a:p>
            <a:r>
              <a:rPr lang="es-ES" dirty="0"/>
              <a:t>CONEXIÓN CON LA BASE DE DATOS Y GENERACIÓN DEL CONTEXTO.</a:t>
            </a:r>
            <a:endParaRPr lang="en-IE" dirty="0"/>
          </a:p>
        </p:txBody>
      </p:sp>
    </p:spTree>
    <p:extLst>
      <p:ext uri="{BB962C8B-B14F-4D97-AF65-F5344CB8AC3E}">
        <p14:creationId xmlns:p14="http://schemas.microsoft.com/office/powerpoint/2010/main" val="35645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752050-4F69-4E1E-92D6-3E0107ED2C9E}"/>
              </a:ext>
            </a:extLst>
          </p:cNvPr>
          <p:cNvPicPr>
            <a:picLocks noChangeAspect="1"/>
          </p:cNvPicPr>
          <p:nvPr/>
        </p:nvPicPr>
        <p:blipFill rotWithShape="1">
          <a:blip r:embed="rId2"/>
          <a:srcRect l="3030" t="15084" r="30985" b="18384"/>
          <a:stretch/>
        </p:blipFill>
        <p:spPr>
          <a:xfrm>
            <a:off x="1810328" y="1394691"/>
            <a:ext cx="8044872" cy="4562764"/>
          </a:xfrm>
          <a:prstGeom prst="rect">
            <a:avLst/>
          </a:prstGeom>
        </p:spPr>
      </p:pic>
      <p:sp>
        <p:nvSpPr>
          <p:cNvPr id="3" name="CuadroTexto 2">
            <a:extLst>
              <a:ext uri="{FF2B5EF4-FFF2-40B4-BE49-F238E27FC236}">
                <a16:creationId xmlns:a16="http://schemas.microsoft.com/office/drawing/2014/main" id="{E1E0F4B0-A622-4615-8005-DE7FEB4E18D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En este punto necesito instalar dos paquetes más a través del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46FEE4-F07C-4CEE-BB28-15D66B3DEB64}"/>
              </a:ext>
            </a:extLst>
          </p:cNvPr>
          <p:cNvPicPr>
            <a:picLocks noChangeAspect="1"/>
          </p:cNvPicPr>
          <p:nvPr/>
        </p:nvPicPr>
        <p:blipFill rotWithShape="1">
          <a:blip r:embed="rId2"/>
          <a:srcRect l="2046" t="15487" r="31136" b="17576"/>
          <a:stretch/>
        </p:blipFill>
        <p:spPr>
          <a:xfrm>
            <a:off x="1099127" y="757383"/>
            <a:ext cx="9827491" cy="5537713"/>
          </a:xfrm>
          <a:prstGeom prst="rect">
            <a:avLst/>
          </a:prstGeom>
        </p:spPr>
      </p:pic>
    </p:spTree>
    <p:extLst>
      <p:ext uri="{BB962C8B-B14F-4D97-AF65-F5344CB8AC3E}">
        <p14:creationId xmlns:p14="http://schemas.microsoft.com/office/powerpoint/2010/main" val="13134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F863B2-D3A0-4317-93D9-555AE0C9076B}"/>
              </a:ext>
            </a:extLst>
          </p:cNvPr>
          <p:cNvPicPr>
            <a:picLocks noChangeAspect="1"/>
          </p:cNvPicPr>
          <p:nvPr/>
        </p:nvPicPr>
        <p:blipFill rotWithShape="1">
          <a:blip r:embed="rId2"/>
          <a:srcRect l="11742" t="12256" r="31515" b="40067"/>
          <a:stretch/>
        </p:blipFill>
        <p:spPr>
          <a:xfrm>
            <a:off x="2789381" y="1939636"/>
            <a:ext cx="6918037" cy="3269674"/>
          </a:xfrm>
          <a:prstGeom prst="rect">
            <a:avLst/>
          </a:prstGeom>
        </p:spPr>
      </p:pic>
      <p:sp>
        <p:nvSpPr>
          <p:cNvPr id="3" name="CuadroTexto 2">
            <a:extLst>
              <a:ext uri="{FF2B5EF4-FFF2-40B4-BE49-F238E27FC236}">
                <a16:creationId xmlns:a16="http://schemas.microsoft.com/office/drawing/2014/main" id="{3E43D4F8-05FC-42C2-80DC-A6AAB6419D97}"/>
              </a:ext>
            </a:extLst>
          </p:cNvPr>
          <p:cNvSpPr txBox="1"/>
          <p:nvPr/>
        </p:nvSpPr>
        <p:spPr>
          <a:xfrm>
            <a:off x="1746503" y="414450"/>
            <a:ext cx="7598665" cy="646331"/>
          </a:xfrm>
          <a:prstGeom prst="rect">
            <a:avLst/>
          </a:prstGeom>
          <a:solidFill>
            <a:srgbClr val="FFD5FA"/>
          </a:solidFill>
        </p:spPr>
        <p:txBody>
          <a:bodyPr wrap="square" rtlCol="0">
            <a:spAutoFit/>
          </a:bodyPr>
          <a:lstStyle/>
          <a:p>
            <a:r>
              <a:rPr lang="es-ES" dirty="0">
                <a:solidFill>
                  <a:srgbClr val="7030A0"/>
                </a:solidFill>
              </a:rPr>
              <a:t>Modifico la conexión a </a:t>
            </a:r>
            <a:r>
              <a:rPr lang="es-ES" dirty="0" err="1">
                <a:solidFill>
                  <a:srgbClr val="7030A0"/>
                </a:solidFill>
              </a:rPr>
              <a:t>bbdd</a:t>
            </a:r>
            <a:r>
              <a:rPr lang="es-ES" dirty="0">
                <a:solidFill>
                  <a:srgbClr val="7030A0"/>
                </a:solidFill>
              </a:rPr>
              <a:t> para no usar la cadena escrita directamente en el </a:t>
            </a:r>
            <a:r>
              <a:rPr lang="es-ES" dirty="0" err="1">
                <a:solidFill>
                  <a:srgbClr val="7030A0"/>
                </a:solidFill>
              </a:rPr>
              <a:t>OnConfiguring</a:t>
            </a:r>
            <a:r>
              <a:rPr lang="es-ES" dirty="0">
                <a:solidFill>
                  <a:srgbClr val="7030A0"/>
                </a:solidFill>
              </a:rPr>
              <a:t>.</a:t>
            </a:r>
          </a:p>
        </p:txBody>
      </p:sp>
    </p:spTree>
    <p:extLst>
      <p:ext uri="{BB962C8B-B14F-4D97-AF65-F5344CB8AC3E}">
        <p14:creationId xmlns:p14="http://schemas.microsoft.com/office/powerpoint/2010/main" val="184750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3747266" y="1437673"/>
            <a:ext cx="8791575" cy="2387600"/>
          </a:xfrm>
        </p:spPr>
        <p:txBody>
          <a:bodyPr/>
          <a:lstStyle/>
          <a:p>
            <a:r>
              <a:rPr lang="es-ES" dirty="0"/>
              <a:t>BUSINESS LOGIC.</a:t>
            </a:r>
            <a:endParaRPr lang="en-IE" dirty="0"/>
          </a:p>
        </p:txBody>
      </p:sp>
    </p:spTree>
    <p:extLst>
      <p:ext uri="{BB962C8B-B14F-4D97-AF65-F5344CB8AC3E}">
        <p14:creationId xmlns:p14="http://schemas.microsoft.com/office/powerpoint/2010/main" val="10953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0FB6E3B-B94C-4E05-9B2E-43712192DC53}"/>
              </a:ext>
            </a:extLst>
          </p:cNvPr>
          <p:cNvPicPr>
            <a:picLocks noChangeAspect="1"/>
          </p:cNvPicPr>
          <p:nvPr/>
        </p:nvPicPr>
        <p:blipFill rotWithShape="1">
          <a:blip r:embed="rId2"/>
          <a:srcRect l="69090" t="12525" r="909" b="21078"/>
          <a:stretch/>
        </p:blipFill>
        <p:spPr>
          <a:xfrm>
            <a:off x="1653310" y="1025236"/>
            <a:ext cx="4091708" cy="5093970"/>
          </a:xfrm>
          <a:prstGeom prst="rect">
            <a:avLst/>
          </a:prstGeom>
        </p:spPr>
      </p:pic>
      <p:sp>
        <p:nvSpPr>
          <p:cNvPr id="3" name="CuadroTexto 2">
            <a:extLst>
              <a:ext uri="{FF2B5EF4-FFF2-40B4-BE49-F238E27FC236}">
                <a16:creationId xmlns:a16="http://schemas.microsoft.com/office/drawing/2014/main" id="{1929491C-5332-4D99-A38D-90842DAD978D}"/>
              </a:ext>
            </a:extLst>
          </p:cNvPr>
          <p:cNvSpPr txBox="1"/>
          <p:nvPr/>
        </p:nvSpPr>
        <p:spPr>
          <a:xfrm>
            <a:off x="6281558" y="2252487"/>
            <a:ext cx="4404915" cy="923330"/>
          </a:xfrm>
          <a:prstGeom prst="rect">
            <a:avLst/>
          </a:prstGeom>
          <a:solidFill>
            <a:srgbClr val="FFD5FA"/>
          </a:solidFill>
        </p:spPr>
        <p:txBody>
          <a:bodyPr wrap="square" rtlCol="0">
            <a:spAutoFit/>
          </a:bodyPr>
          <a:lstStyle/>
          <a:p>
            <a:r>
              <a:rPr lang="es-ES" dirty="0">
                <a:solidFill>
                  <a:srgbClr val="7030A0"/>
                </a:solidFill>
              </a:rPr>
              <a:t>Creo la capa de </a:t>
            </a:r>
            <a:r>
              <a:rPr lang="es-ES" dirty="0" err="1">
                <a:solidFill>
                  <a:srgbClr val="7030A0"/>
                </a:solidFill>
              </a:rPr>
              <a:t>BusinessLogic</a:t>
            </a:r>
            <a:r>
              <a:rPr lang="es-ES" dirty="0">
                <a:solidFill>
                  <a:srgbClr val="7030A0"/>
                </a:solidFill>
              </a:rPr>
              <a:t> y le añado los </a:t>
            </a:r>
            <a:r>
              <a:rPr lang="es-ES" dirty="0" err="1">
                <a:solidFill>
                  <a:srgbClr val="7030A0"/>
                </a:solidFill>
              </a:rPr>
              <a:t>Repositories</a:t>
            </a:r>
            <a:r>
              <a:rPr lang="es-ES" dirty="0">
                <a:solidFill>
                  <a:srgbClr val="7030A0"/>
                </a:solidFill>
              </a:rPr>
              <a:t> (una interfaz y una implementación por cada entidad).</a:t>
            </a:r>
          </a:p>
        </p:txBody>
      </p:sp>
    </p:spTree>
    <p:extLst>
      <p:ext uri="{BB962C8B-B14F-4D97-AF65-F5344CB8AC3E}">
        <p14:creationId xmlns:p14="http://schemas.microsoft.com/office/powerpoint/2010/main" val="312796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E5279A5-0C5D-4724-AB5D-B005DD49FFFC}"/>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IRepository</a:t>
            </a:r>
            <a:endParaRPr lang="es-ES" dirty="0">
              <a:solidFill>
                <a:srgbClr val="7030A0"/>
              </a:solidFill>
            </a:endParaRPr>
          </a:p>
        </p:txBody>
      </p:sp>
      <p:pic>
        <p:nvPicPr>
          <p:cNvPr id="3" name="Imagen 2">
            <a:extLst>
              <a:ext uri="{FF2B5EF4-FFF2-40B4-BE49-F238E27FC236}">
                <a16:creationId xmlns:a16="http://schemas.microsoft.com/office/drawing/2014/main" id="{BFEFB3EB-27B4-4D01-854E-CAA1F794512F}"/>
              </a:ext>
            </a:extLst>
          </p:cNvPr>
          <p:cNvPicPr>
            <a:picLocks noChangeAspect="1"/>
          </p:cNvPicPr>
          <p:nvPr/>
        </p:nvPicPr>
        <p:blipFill rotWithShape="1">
          <a:blip r:embed="rId2"/>
          <a:srcRect l="4741" t="18698" r="32845" b="36858"/>
          <a:stretch/>
        </p:blipFill>
        <p:spPr>
          <a:xfrm>
            <a:off x="1282263" y="1450426"/>
            <a:ext cx="9472504" cy="3794235"/>
          </a:xfrm>
          <a:prstGeom prst="rect">
            <a:avLst/>
          </a:prstGeom>
        </p:spPr>
      </p:pic>
      <p:sp>
        <p:nvSpPr>
          <p:cNvPr id="4" name="CuadroTexto 3">
            <a:extLst>
              <a:ext uri="{FF2B5EF4-FFF2-40B4-BE49-F238E27FC236}">
                <a16:creationId xmlns:a16="http://schemas.microsoft.com/office/drawing/2014/main" id="{B148FB87-B013-403E-81A7-9A506FF0181C}"/>
              </a:ext>
            </a:extLst>
          </p:cNvPr>
          <p:cNvSpPr txBox="1"/>
          <p:nvPr/>
        </p:nvSpPr>
        <p:spPr>
          <a:xfrm>
            <a:off x="6964218" y="3188961"/>
            <a:ext cx="5061527" cy="646331"/>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para poder hacer operaciones con la lista en el servicio</a:t>
            </a:r>
            <a:endParaRPr lang="en-IE" dirty="0">
              <a:solidFill>
                <a:srgbClr val="7030A0"/>
              </a:solidFill>
            </a:endParaRPr>
          </a:p>
        </p:txBody>
      </p:sp>
      <p:cxnSp>
        <p:nvCxnSpPr>
          <p:cNvPr id="6" name="Conector recto de flecha 5">
            <a:extLst>
              <a:ext uri="{FF2B5EF4-FFF2-40B4-BE49-F238E27FC236}">
                <a16:creationId xmlns:a16="http://schemas.microsoft.com/office/drawing/2014/main" id="{4C6DA3DF-7D3F-4DE8-91E6-941D8CB1D9E4}"/>
              </a:ext>
            </a:extLst>
          </p:cNvPr>
          <p:cNvCxnSpPr/>
          <p:nvPr/>
        </p:nvCxnSpPr>
        <p:spPr>
          <a:xfrm>
            <a:off x="6179127" y="3347543"/>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F28832-9F8F-4B06-9B85-C0DD094268EE}"/>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Repository</a:t>
            </a:r>
            <a:endParaRPr lang="es-ES" dirty="0">
              <a:solidFill>
                <a:srgbClr val="7030A0"/>
              </a:solidFill>
            </a:endParaRPr>
          </a:p>
        </p:txBody>
      </p:sp>
      <p:pic>
        <p:nvPicPr>
          <p:cNvPr id="3" name="Imagen 2">
            <a:extLst>
              <a:ext uri="{FF2B5EF4-FFF2-40B4-BE49-F238E27FC236}">
                <a16:creationId xmlns:a16="http://schemas.microsoft.com/office/drawing/2014/main" id="{FED2B96F-1372-423E-99CA-F9B8DDAC6F61}"/>
              </a:ext>
            </a:extLst>
          </p:cNvPr>
          <p:cNvPicPr>
            <a:picLocks noChangeAspect="1"/>
          </p:cNvPicPr>
          <p:nvPr/>
        </p:nvPicPr>
        <p:blipFill rotWithShape="1">
          <a:blip r:embed="rId2"/>
          <a:srcRect l="9482" t="18698" r="46122" b="28276"/>
          <a:stretch/>
        </p:blipFill>
        <p:spPr>
          <a:xfrm>
            <a:off x="914400" y="1429407"/>
            <a:ext cx="5412828" cy="3636579"/>
          </a:xfrm>
          <a:prstGeom prst="rect">
            <a:avLst/>
          </a:prstGeom>
        </p:spPr>
      </p:pic>
      <p:pic>
        <p:nvPicPr>
          <p:cNvPr id="4" name="Imagen 3">
            <a:extLst>
              <a:ext uri="{FF2B5EF4-FFF2-40B4-BE49-F238E27FC236}">
                <a16:creationId xmlns:a16="http://schemas.microsoft.com/office/drawing/2014/main" id="{6E509247-65E7-4D6C-827D-ECE674405A88}"/>
              </a:ext>
            </a:extLst>
          </p:cNvPr>
          <p:cNvPicPr>
            <a:picLocks noChangeAspect="1"/>
          </p:cNvPicPr>
          <p:nvPr/>
        </p:nvPicPr>
        <p:blipFill rotWithShape="1">
          <a:blip r:embed="rId3"/>
          <a:srcRect l="12242" t="19004" r="49052" b="20843"/>
          <a:stretch/>
        </p:blipFill>
        <p:spPr>
          <a:xfrm>
            <a:off x="6789683" y="1429407"/>
            <a:ext cx="4719145" cy="4125311"/>
          </a:xfrm>
          <a:prstGeom prst="rect">
            <a:avLst/>
          </a:prstGeom>
        </p:spPr>
      </p:pic>
      <p:cxnSp>
        <p:nvCxnSpPr>
          <p:cNvPr id="5" name="Conector recto de flecha 4">
            <a:extLst>
              <a:ext uri="{FF2B5EF4-FFF2-40B4-BE49-F238E27FC236}">
                <a16:creationId xmlns:a16="http://schemas.microsoft.com/office/drawing/2014/main" id="{B70C2FE9-FAD3-46D8-A10D-538C061021F4}"/>
              </a:ext>
            </a:extLst>
          </p:cNvPr>
          <p:cNvCxnSpPr/>
          <p:nvPr/>
        </p:nvCxnSpPr>
        <p:spPr>
          <a:xfrm>
            <a:off x="4673600" y="4418961"/>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A4A03F4-6E8E-49BE-A492-0A3A0D729E5A}"/>
              </a:ext>
            </a:extLst>
          </p:cNvPr>
          <p:cNvSpPr txBox="1"/>
          <p:nvPr/>
        </p:nvSpPr>
        <p:spPr>
          <a:xfrm>
            <a:off x="5458692" y="4232670"/>
            <a:ext cx="1330992" cy="1754326"/>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como en la interfaz</a:t>
            </a:r>
            <a:endParaRPr lang="en-IE" dirty="0">
              <a:solidFill>
                <a:srgbClr val="7030A0"/>
              </a:solidFill>
            </a:endParaRPr>
          </a:p>
        </p:txBody>
      </p:sp>
    </p:spTree>
    <p:extLst>
      <p:ext uri="{BB962C8B-B14F-4D97-AF65-F5344CB8AC3E}">
        <p14:creationId xmlns:p14="http://schemas.microsoft.com/office/powerpoint/2010/main" val="24908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82459A-F2A2-4793-AF70-7725E9E442EE}"/>
              </a:ext>
            </a:extLst>
          </p:cNvPr>
          <p:cNvPicPr>
            <a:picLocks noChangeAspect="1"/>
          </p:cNvPicPr>
          <p:nvPr/>
        </p:nvPicPr>
        <p:blipFill rotWithShape="1">
          <a:blip r:embed="rId2"/>
          <a:srcRect l="8362" t="22529" r="54138" b="22299"/>
          <a:stretch/>
        </p:blipFill>
        <p:spPr>
          <a:xfrm>
            <a:off x="2238702" y="1197907"/>
            <a:ext cx="5391807" cy="4462186"/>
          </a:xfrm>
          <a:prstGeom prst="rect">
            <a:avLst/>
          </a:prstGeom>
        </p:spPr>
      </p:pic>
    </p:spTree>
    <p:extLst>
      <p:ext uri="{BB962C8B-B14F-4D97-AF65-F5344CB8AC3E}">
        <p14:creationId xmlns:p14="http://schemas.microsoft.com/office/powerpoint/2010/main" val="397377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D1D11-893D-4AAA-85B9-7D72741D2CA6}"/>
              </a:ext>
            </a:extLst>
          </p:cNvPr>
          <p:cNvSpPr>
            <a:spLocks noGrp="1"/>
          </p:cNvSpPr>
          <p:nvPr>
            <p:ph type="ctrTitle"/>
          </p:nvPr>
        </p:nvSpPr>
        <p:spPr>
          <a:xfrm>
            <a:off x="3894410" y="1427163"/>
            <a:ext cx="8791575" cy="2387600"/>
          </a:xfrm>
        </p:spPr>
        <p:txBody>
          <a:bodyPr/>
          <a:lstStyle/>
          <a:p>
            <a:r>
              <a:rPr lang="es-ES" dirty="0"/>
              <a:t>DTOS</a:t>
            </a:r>
            <a:endParaRPr lang="en-IE" dirty="0"/>
          </a:p>
        </p:txBody>
      </p:sp>
    </p:spTree>
    <p:extLst>
      <p:ext uri="{BB962C8B-B14F-4D97-AF65-F5344CB8AC3E}">
        <p14:creationId xmlns:p14="http://schemas.microsoft.com/office/powerpoint/2010/main" val="253502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EE71D0A-01C4-4062-B0FE-6CD15035A485}"/>
              </a:ext>
            </a:extLst>
          </p:cNvPr>
          <p:cNvSpPr txBox="1"/>
          <p:nvPr/>
        </p:nvSpPr>
        <p:spPr>
          <a:xfrm>
            <a:off x="6870061" y="2294528"/>
            <a:ext cx="4299810" cy="2031325"/>
          </a:xfrm>
          <a:prstGeom prst="rect">
            <a:avLst/>
          </a:prstGeom>
          <a:solidFill>
            <a:srgbClr val="FFD5FA"/>
          </a:solidFill>
        </p:spPr>
        <p:txBody>
          <a:bodyPr wrap="square" rtlCol="0">
            <a:spAutoFit/>
          </a:bodyPr>
          <a:lstStyle/>
          <a:p>
            <a:r>
              <a:rPr lang="es-ES" dirty="0">
                <a:solidFill>
                  <a:srgbClr val="7030A0"/>
                </a:solidFill>
              </a:rPr>
              <a:t>Creo otra librería de clases en la que agrupo los </a:t>
            </a:r>
            <a:r>
              <a:rPr lang="es-ES" dirty="0" err="1">
                <a:solidFill>
                  <a:srgbClr val="7030A0"/>
                </a:solidFill>
              </a:rPr>
              <a:t>DTOs</a:t>
            </a:r>
            <a:r>
              <a:rPr lang="es-ES" dirty="0">
                <a:solidFill>
                  <a:srgbClr val="7030A0"/>
                </a:solidFill>
              </a:rPr>
              <a:t>.</a:t>
            </a:r>
          </a:p>
          <a:p>
            <a:r>
              <a:rPr lang="es-ES" dirty="0">
                <a:solidFill>
                  <a:srgbClr val="7030A0"/>
                </a:solidFill>
              </a:rPr>
              <a:t>Para los que no los hayan creado nunca son clases que encapsulan las propiedades de los objetos con los que va a trabajar la parte cliente que pueden o no ser iguales a los modelos que utiliza el </a:t>
            </a:r>
            <a:r>
              <a:rPr lang="es-ES" dirty="0" err="1">
                <a:solidFill>
                  <a:srgbClr val="7030A0"/>
                </a:solidFill>
              </a:rPr>
              <a:t>backend</a:t>
            </a:r>
            <a:r>
              <a:rPr lang="es-ES" dirty="0">
                <a:solidFill>
                  <a:srgbClr val="7030A0"/>
                </a:solidFill>
              </a:rPr>
              <a:t>.</a:t>
            </a:r>
          </a:p>
        </p:txBody>
      </p:sp>
      <p:pic>
        <p:nvPicPr>
          <p:cNvPr id="6" name="Imagen 5">
            <a:extLst>
              <a:ext uri="{FF2B5EF4-FFF2-40B4-BE49-F238E27FC236}">
                <a16:creationId xmlns:a16="http://schemas.microsoft.com/office/drawing/2014/main" id="{8429F741-C4D9-44DC-A3ED-86E622D17EC4}"/>
              </a:ext>
            </a:extLst>
          </p:cNvPr>
          <p:cNvPicPr>
            <a:picLocks noChangeAspect="1"/>
          </p:cNvPicPr>
          <p:nvPr/>
        </p:nvPicPr>
        <p:blipFill>
          <a:blip r:embed="rId2"/>
          <a:stretch>
            <a:fillRect/>
          </a:stretch>
        </p:blipFill>
        <p:spPr>
          <a:xfrm>
            <a:off x="829332" y="314577"/>
            <a:ext cx="5467350" cy="5991225"/>
          </a:xfrm>
          <a:prstGeom prst="rect">
            <a:avLst/>
          </a:prstGeom>
        </p:spPr>
      </p:pic>
    </p:spTree>
    <p:extLst>
      <p:ext uri="{BB962C8B-B14F-4D97-AF65-F5344CB8AC3E}">
        <p14:creationId xmlns:p14="http://schemas.microsoft.com/office/powerpoint/2010/main" val="2469874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BDE349D-2CB2-483E-BD5C-97521AA31297}"/>
              </a:ext>
            </a:extLst>
          </p:cNvPr>
          <p:cNvPicPr>
            <a:picLocks noChangeAspect="1"/>
          </p:cNvPicPr>
          <p:nvPr/>
        </p:nvPicPr>
        <p:blipFill>
          <a:blip r:embed="rId2"/>
          <a:stretch>
            <a:fillRect/>
          </a:stretch>
        </p:blipFill>
        <p:spPr>
          <a:xfrm>
            <a:off x="491898" y="1535408"/>
            <a:ext cx="5373192" cy="4121533"/>
          </a:xfrm>
          <a:prstGeom prst="rect">
            <a:avLst/>
          </a:prstGeom>
        </p:spPr>
      </p:pic>
      <p:pic>
        <p:nvPicPr>
          <p:cNvPr id="9" name="Imagen 8">
            <a:extLst>
              <a:ext uri="{FF2B5EF4-FFF2-40B4-BE49-F238E27FC236}">
                <a16:creationId xmlns:a16="http://schemas.microsoft.com/office/drawing/2014/main" id="{C23E170A-97E1-4312-82AB-DB8CCD29F790}"/>
              </a:ext>
            </a:extLst>
          </p:cNvPr>
          <p:cNvPicPr>
            <a:picLocks noChangeAspect="1"/>
          </p:cNvPicPr>
          <p:nvPr/>
        </p:nvPicPr>
        <p:blipFill>
          <a:blip r:embed="rId3"/>
          <a:stretch>
            <a:fillRect/>
          </a:stretch>
        </p:blipFill>
        <p:spPr>
          <a:xfrm>
            <a:off x="6188366" y="1535408"/>
            <a:ext cx="5280359" cy="3813119"/>
          </a:xfrm>
          <a:prstGeom prst="rect">
            <a:avLst/>
          </a:prstGeom>
        </p:spPr>
      </p:pic>
      <p:sp>
        <p:nvSpPr>
          <p:cNvPr id="10" name="CuadroTexto 9">
            <a:extLst>
              <a:ext uri="{FF2B5EF4-FFF2-40B4-BE49-F238E27FC236}">
                <a16:creationId xmlns:a16="http://schemas.microsoft.com/office/drawing/2014/main" id="{BF03FAF0-C2F4-491A-94F9-5AF56662B1FF}"/>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DTOs</a:t>
            </a:r>
            <a:r>
              <a:rPr lang="es-ES" dirty="0">
                <a:solidFill>
                  <a:srgbClr val="7030A0"/>
                </a:solidFill>
              </a:rPr>
              <a:t>.</a:t>
            </a:r>
          </a:p>
        </p:txBody>
      </p:sp>
    </p:spTree>
    <p:extLst>
      <p:ext uri="{BB962C8B-B14F-4D97-AF65-F5344CB8AC3E}">
        <p14:creationId xmlns:p14="http://schemas.microsoft.com/office/powerpoint/2010/main" val="294679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58DDB8-E26C-44D0-8190-90616E49F51E}"/>
              </a:ext>
            </a:extLst>
          </p:cNvPr>
          <p:cNvSpPr txBox="1"/>
          <p:nvPr/>
        </p:nvSpPr>
        <p:spPr>
          <a:xfrm>
            <a:off x="1533432" y="203868"/>
            <a:ext cx="8885186" cy="646331"/>
          </a:xfrm>
          <a:prstGeom prst="rect">
            <a:avLst/>
          </a:prstGeom>
          <a:solidFill>
            <a:srgbClr val="FFD5FA"/>
          </a:solidFill>
        </p:spPr>
        <p:txBody>
          <a:bodyPr wrap="square" rtlCol="0">
            <a:spAutoFit/>
          </a:bodyPr>
          <a:lstStyle/>
          <a:p>
            <a:r>
              <a:rPr lang="es-ES" dirty="0">
                <a:solidFill>
                  <a:srgbClr val="7030A0"/>
                </a:solidFill>
              </a:rPr>
              <a:t>Cuando me pongo a desarrollar me doy cuenta de que me hacen falta algunos </a:t>
            </a:r>
            <a:r>
              <a:rPr lang="es-ES" dirty="0" err="1">
                <a:solidFill>
                  <a:srgbClr val="7030A0"/>
                </a:solidFill>
              </a:rPr>
              <a:t>DTOs</a:t>
            </a:r>
            <a:r>
              <a:rPr lang="es-ES" dirty="0">
                <a:solidFill>
                  <a:srgbClr val="7030A0"/>
                </a:solidFill>
              </a:rPr>
              <a:t> nuevos. A mí por lo menos me suele pasar mucho </a:t>
            </a:r>
            <a:r>
              <a:rPr lang="es-ES" dirty="0">
                <a:solidFill>
                  <a:srgbClr val="7030A0"/>
                </a:solidFill>
                <a:sym typeface="Wingdings" panose="05000000000000000000" pitchFamily="2" charset="2"/>
              </a:rPr>
              <a:t></a:t>
            </a:r>
            <a:endParaRPr lang="es-ES" dirty="0">
              <a:solidFill>
                <a:srgbClr val="7030A0"/>
              </a:solidFill>
            </a:endParaRPr>
          </a:p>
        </p:txBody>
      </p:sp>
      <p:pic>
        <p:nvPicPr>
          <p:cNvPr id="3" name="Imagen 2">
            <a:extLst>
              <a:ext uri="{FF2B5EF4-FFF2-40B4-BE49-F238E27FC236}">
                <a16:creationId xmlns:a16="http://schemas.microsoft.com/office/drawing/2014/main" id="{5618425A-4036-4341-9025-C96D5C2A37DA}"/>
              </a:ext>
            </a:extLst>
          </p:cNvPr>
          <p:cNvPicPr>
            <a:picLocks noChangeAspect="1"/>
          </p:cNvPicPr>
          <p:nvPr/>
        </p:nvPicPr>
        <p:blipFill>
          <a:blip r:embed="rId2"/>
          <a:stretch>
            <a:fillRect/>
          </a:stretch>
        </p:blipFill>
        <p:spPr>
          <a:xfrm>
            <a:off x="749300" y="1638732"/>
            <a:ext cx="5836227" cy="3321833"/>
          </a:xfrm>
          <a:prstGeom prst="rect">
            <a:avLst/>
          </a:prstGeom>
        </p:spPr>
      </p:pic>
      <p:pic>
        <p:nvPicPr>
          <p:cNvPr id="4" name="Imagen 3">
            <a:extLst>
              <a:ext uri="{FF2B5EF4-FFF2-40B4-BE49-F238E27FC236}">
                <a16:creationId xmlns:a16="http://schemas.microsoft.com/office/drawing/2014/main" id="{C8ABB1F5-11EA-4E5C-8200-435FDDABB96B}"/>
              </a:ext>
            </a:extLst>
          </p:cNvPr>
          <p:cNvPicPr>
            <a:picLocks noChangeAspect="1"/>
          </p:cNvPicPr>
          <p:nvPr/>
        </p:nvPicPr>
        <p:blipFill>
          <a:blip r:embed="rId3"/>
          <a:stretch>
            <a:fillRect/>
          </a:stretch>
        </p:blipFill>
        <p:spPr>
          <a:xfrm>
            <a:off x="7209353" y="1638732"/>
            <a:ext cx="3914259" cy="3228398"/>
          </a:xfrm>
          <a:prstGeom prst="rect">
            <a:avLst/>
          </a:prstGeom>
        </p:spPr>
      </p:pic>
    </p:spTree>
    <p:extLst>
      <p:ext uri="{BB962C8B-B14F-4D97-AF65-F5344CB8AC3E}">
        <p14:creationId xmlns:p14="http://schemas.microsoft.com/office/powerpoint/2010/main" val="200180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D64AF-CD91-47BD-8591-17F953BEFCDC}"/>
              </a:ext>
            </a:extLst>
          </p:cNvPr>
          <p:cNvSpPr>
            <a:spLocks noGrp="1"/>
          </p:cNvSpPr>
          <p:nvPr>
            <p:ph type="ctrTitle"/>
          </p:nvPr>
        </p:nvSpPr>
        <p:spPr>
          <a:xfrm>
            <a:off x="3495017" y="1301038"/>
            <a:ext cx="8791575" cy="2387600"/>
          </a:xfrm>
        </p:spPr>
        <p:txBody>
          <a:bodyPr/>
          <a:lstStyle/>
          <a:p>
            <a:r>
              <a:rPr lang="es-ES" dirty="0" err="1"/>
              <a:t>mANAGERS</a:t>
            </a:r>
            <a:endParaRPr lang="en-IE" dirty="0"/>
          </a:p>
        </p:txBody>
      </p:sp>
    </p:spTree>
    <p:extLst>
      <p:ext uri="{BB962C8B-B14F-4D97-AF65-F5344CB8AC3E}">
        <p14:creationId xmlns:p14="http://schemas.microsoft.com/office/powerpoint/2010/main" val="157977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C6C46D-60AA-4034-98D2-FB20DB0F13B5}"/>
              </a:ext>
            </a:extLst>
          </p:cNvPr>
          <p:cNvSpPr txBox="1"/>
          <p:nvPr/>
        </p:nvSpPr>
        <p:spPr>
          <a:xfrm>
            <a:off x="6870061" y="2294528"/>
            <a:ext cx="4299810" cy="2585323"/>
          </a:xfrm>
          <a:prstGeom prst="rect">
            <a:avLst/>
          </a:prstGeom>
          <a:solidFill>
            <a:srgbClr val="FFD5FA"/>
          </a:solidFill>
        </p:spPr>
        <p:txBody>
          <a:bodyPr wrap="square" rtlCol="0">
            <a:spAutoFit/>
          </a:bodyPr>
          <a:lstStyle/>
          <a:p>
            <a:r>
              <a:rPr lang="es-ES" dirty="0">
                <a:solidFill>
                  <a:srgbClr val="7030A0"/>
                </a:solidFill>
              </a:rPr>
              <a:t>Creo otra librería de clases en la que agrupo para los managers que es donde voy a tener la lógica de mi </a:t>
            </a:r>
            <a:r>
              <a:rPr lang="es-ES" dirty="0" err="1">
                <a:solidFill>
                  <a:srgbClr val="7030A0"/>
                </a:solidFill>
              </a:rPr>
              <a:t>WebApi</a:t>
            </a:r>
            <a:r>
              <a:rPr lang="es-ES" dirty="0">
                <a:solidFill>
                  <a:srgbClr val="7030A0"/>
                </a:solidFill>
              </a:rPr>
              <a:t>. </a:t>
            </a:r>
          </a:p>
          <a:p>
            <a:r>
              <a:rPr lang="es-ES" dirty="0">
                <a:solidFill>
                  <a:srgbClr val="7030A0"/>
                </a:solidFill>
              </a:rPr>
              <a:t>Para ello creo por un lado la interfaz de cada manager y en otra clase la implementación.</a:t>
            </a:r>
          </a:p>
          <a:p>
            <a:r>
              <a:rPr lang="es-ES" dirty="0">
                <a:solidFill>
                  <a:srgbClr val="7030A0"/>
                </a:solidFill>
              </a:rPr>
              <a:t>Es importante además tener en las dependencias, una apuntando a los DTOS y otra a la capa </a:t>
            </a:r>
            <a:r>
              <a:rPr lang="es-ES" dirty="0" err="1">
                <a:solidFill>
                  <a:srgbClr val="7030A0"/>
                </a:solidFill>
              </a:rPr>
              <a:t>BusinessLogic</a:t>
            </a:r>
            <a:endParaRPr lang="es-ES" dirty="0">
              <a:solidFill>
                <a:srgbClr val="7030A0"/>
              </a:solidFill>
            </a:endParaRPr>
          </a:p>
        </p:txBody>
      </p:sp>
      <p:pic>
        <p:nvPicPr>
          <p:cNvPr id="5" name="Imagen 4">
            <a:extLst>
              <a:ext uri="{FF2B5EF4-FFF2-40B4-BE49-F238E27FC236}">
                <a16:creationId xmlns:a16="http://schemas.microsoft.com/office/drawing/2014/main" id="{86A5FE2C-8C3C-43B2-A0BB-451033AEED77}"/>
              </a:ext>
            </a:extLst>
          </p:cNvPr>
          <p:cNvPicPr>
            <a:picLocks noChangeAspect="1"/>
          </p:cNvPicPr>
          <p:nvPr/>
        </p:nvPicPr>
        <p:blipFill>
          <a:blip r:embed="rId2"/>
          <a:stretch>
            <a:fillRect/>
          </a:stretch>
        </p:blipFill>
        <p:spPr>
          <a:xfrm>
            <a:off x="1724353" y="823912"/>
            <a:ext cx="4076700" cy="5210175"/>
          </a:xfrm>
          <a:prstGeom prst="rect">
            <a:avLst/>
          </a:prstGeom>
        </p:spPr>
      </p:pic>
    </p:spTree>
    <p:extLst>
      <p:ext uri="{BB962C8B-B14F-4D97-AF65-F5344CB8AC3E}">
        <p14:creationId xmlns:p14="http://schemas.microsoft.com/office/powerpoint/2010/main" val="249059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54EE22-AEBC-4E3C-9BDF-B4EB350A12F9}"/>
              </a:ext>
            </a:extLst>
          </p:cNvPr>
          <p:cNvPicPr>
            <a:picLocks noChangeAspect="1"/>
          </p:cNvPicPr>
          <p:nvPr/>
        </p:nvPicPr>
        <p:blipFill>
          <a:blip r:embed="rId2"/>
          <a:stretch>
            <a:fillRect/>
          </a:stretch>
        </p:blipFill>
        <p:spPr>
          <a:xfrm>
            <a:off x="1198180" y="1125677"/>
            <a:ext cx="10867696" cy="2660625"/>
          </a:xfrm>
          <a:prstGeom prst="rect">
            <a:avLst/>
          </a:prstGeom>
        </p:spPr>
      </p:pic>
      <p:pic>
        <p:nvPicPr>
          <p:cNvPr id="4" name="Imagen 3">
            <a:extLst>
              <a:ext uri="{FF2B5EF4-FFF2-40B4-BE49-F238E27FC236}">
                <a16:creationId xmlns:a16="http://schemas.microsoft.com/office/drawing/2014/main" id="{E12D0103-B743-4829-965D-3110B6590C5F}"/>
              </a:ext>
            </a:extLst>
          </p:cNvPr>
          <p:cNvPicPr>
            <a:picLocks noChangeAspect="1"/>
          </p:cNvPicPr>
          <p:nvPr/>
        </p:nvPicPr>
        <p:blipFill>
          <a:blip r:embed="rId3"/>
          <a:stretch>
            <a:fillRect/>
          </a:stretch>
        </p:blipFill>
        <p:spPr>
          <a:xfrm>
            <a:off x="1273066" y="4081269"/>
            <a:ext cx="6903983" cy="2572863"/>
          </a:xfrm>
          <a:prstGeom prst="rect">
            <a:avLst/>
          </a:prstGeom>
        </p:spPr>
      </p:pic>
      <p:sp>
        <p:nvSpPr>
          <p:cNvPr id="5" name="CuadroTexto 4">
            <a:extLst>
              <a:ext uri="{FF2B5EF4-FFF2-40B4-BE49-F238E27FC236}">
                <a16:creationId xmlns:a16="http://schemas.microsoft.com/office/drawing/2014/main" id="{F5A9C080-EDBA-4885-8BD4-B8C6F33E17C4}"/>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IManagers</a:t>
            </a:r>
            <a:endParaRPr lang="es-ES" dirty="0">
              <a:solidFill>
                <a:srgbClr val="7030A0"/>
              </a:solidFill>
            </a:endParaRPr>
          </a:p>
        </p:txBody>
      </p:sp>
      <p:pic>
        <p:nvPicPr>
          <p:cNvPr id="2" name="Imagen 1">
            <a:extLst>
              <a:ext uri="{FF2B5EF4-FFF2-40B4-BE49-F238E27FC236}">
                <a16:creationId xmlns:a16="http://schemas.microsoft.com/office/drawing/2014/main" id="{3BD4F92A-58B2-4BF9-B216-C495A456A279}"/>
              </a:ext>
            </a:extLst>
          </p:cNvPr>
          <p:cNvPicPr>
            <a:picLocks noChangeAspect="1"/>
          </p:cNvPicPr>
          <p:nvPr/>
        </p:nvPicPr>
        <p:blipFill>
          <a:blip r:embed="rId4"/>
          <a:stretch>
            <a:fillRect/>
          </a:stretch>
        </p:blipFill>
        <p:spPr>
          <a:xfrm>
            <a:off x="2154620" y="3604024"/>
            <a:ext cx="8263998" cy="391827"/>
          </a:xfrm>
          <a:prstGeom prst="rect">
            <a:avLst/>
          </a:prstGeom>
        </p:spPr>
      </p:pic>
      <p:sp>
        <p:nvSpPr>
          <p:cNvPr id="6" name="Flecha: hacia abajo 5">
            <a:extLst>
              <a:ext uri="{FF2B5EF4-FFF2-40B4-BE49-F238E27FC236}">
                <a16:creationId xmlns:a16="http://schemas.microsoft.com/office/drawing/2014/main" id="{006EC9A4-4855-452C-97B4-AC6A1FEB306B}"/>
              </a:ext>
            </a:extLst>
          </p:cNvPr>
          <p:cNvSpPr/>
          <p:nvPr/>
        </p:nvSpPr>
        <p:spPr>
          <a:xfrm>
            <a:off x="3814618" y="3296685"/>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CuadroTexto 6">
            <a:extLst>
              <a:ext uri="{FF2B5EF4-FFF2-40B4-BE49-F238E27FC236}">
                <a16:creationId xmlns:a16="http://schemas.microsoft.com/office/drawing/2014/main" id="{2808A46E-9E4E-4760-B49F-B3972CA2FAFE}"/>
              </a:ext>
            </a:extLst>
          </p:cNvPr>
          <p:cNvSpPr txBox="1"/>
          <p:nvPr/>
        </p:nvSpPr>
        <p:spPr>
          <a:xfrm>
            <a:off x="5620523" y="1270722"/>
            <a:ext cx="6343115" cy="369332"/>
          </a:xfrm>
          <a:prstGeom prst="rect">
            <a:avLst/>
          </a:prstGeom>
          <a:solidFill>
            <a:srgbClr val="FFD5FA"/>
          </a:solidFill>
        </p:spPr>
        <p:txBody>
          <a:bodyPr wrap="square" rtlCol="0">
            <a:spAutoFit/>
          </a:bodyPr>
          <a:lstStyle/>
          <a:p>
            <a:r>
              <a:rPr lang="es-ES" dirty="0">
                <a:solidFill>
                  <a:srgbClr val="7030A0"/>
                </a:solidFill>
              </a:rPr>
              <a:t>Al codificar los </a:t>
            </a:r>
            <a:r>
              <a:rPr lang="es-ES" dirty="0" err="1">
                <a:solidFill>
                  <a:srgbClr val="7030A0"/>
                </a:solidFill>
              </a:rPr>
              <a:t>endpoint</a:t>
            </a:r>
            <a:r>
              <a:rPr lang="es-ES" dirty="0">
                <a:solidFill>
                  <a:srgbClr val="7030A0"/>
                </a:solidFill>
              </a:rPr>
              <a:t>, me veo en la necesidad de modificarlos</a:t>
            </a:r>
          </a:p>
        </p:txBody>
      </p:sp>
      <p:pic>
        <p:nvPicPr>
          <p:cNvPr id="8" name="Imagen 7">
            <a:extLst>
              <a:ext uri="{FF2B5EF4-FFF2-40B4-BE49-F238E27FC236}">
                <a16:creationId xmlns:a16="http://schemas.microsoft.com/office/drawing/2014/main" id="{1C5F1AAC-B293-47EA-8E4A-39E415E06679}"/>
              </a:ext>
            </a:extLst>
          </p:cNvPr>
          <p:cNvPicPr>
            <a:picLocks noChangeAspect="1"/>
          </p:cNvPicPr>
          <p:nvPr/>
        </p:nvPicPr>
        <p:blipFill>
          <a:blip r:embed="rId5"/>
          <a:stretch>
            <a:fillRect/>
          </a:stretch>
        </p:blipFill>
        <p:spPr>
          <a:xfrm>
            <a:off x="2154620" y="6458869"/>
            <a:ext cx="5848350" cy="390525"/>
          </a:xfrm>
          <a:prstGeom prst="rect">
            <a:avLst/>
          </a:prstGeom>
        </p:spPr>
      </p:pic>
      <p:sp>
        <p:nvSpPr>
          <p:cNvPr id="9" name="Flecha: hacia abajo 8">
            <a:extLst>
              <a:ext uri="{FF2B5EF4-FFF2-40B4-BE49-F238E27FC236}">
                <a16:creationId xmlns:a16="http://schemas.microsoft.com/office/drawing/2014/main" id="{85D981CE-01C9-4751-BC7F-F97FC5BE9E24}"/>
              </a:ext>
            </a:extLst>
          </p:cNvPr>
          <p:cNvSpPr/>
          <p:nvPr/>
        </p:nvSpPr>
        <p:spPr>
          <a:xfrm>
            <a:off x="3823854" y="6139400"/>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525652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8CF9CA3-D811-4496-885A-A085B82B7407}"/>
              </a:ext>
            </a:extLst>
          </p:cNvPr>
          <p:cNvSpPr txBox="1"/>
          <p:nvPr/>
        </p:nvSpPr>
        <p:spPr>
          <a:xfrm>
            <a:off x="1533432" y="203868"/>
            <a:ext cx="8241189" cy="369332"/>
          </a:xfrm>
          <a:prstGeom prst="rect">
            <a:avLst/>
          </a:prstGeom>
          <a:solidFill>
            <a:srgbClr val="FFD5FA"/>
          </a:solidFill>
        </p:spPr>
        <p:txBody>
          <a:bodyPr wrap="square" rtlCol="0">
            <a:spAutoFit/>
          </a:bodyPr>
          <a:lstStyle/>
          <a:p>
            <a:r>
              <a:rPr lang="es-ES" dirty="0">
                <a:solidFill>
                  <a:srgbClr val="7030A0"/>
                </a:solidFill>
              </a:rPr>
              <a:t>Estos son los Managers (la implementación y donde está la lógica) de la </a:t>
            </a:r>
            <a:r>
              <a:rPr lang="es-ES" dirty="0" err="1">
                <a:solidFill>
                  <a:srgbClr val="7030A0"/>
                </a:solidFill>
              </a:rPr>
              <a:t>WebApi</a:t>
            </a:r>
            <a:r>
              <a:rPr lang="es-ES" dirty="0">
                <a:solidFill>
                  <a:srgbClr val="7030A0"/>
                </a:solidFill>
              </a:rPr>
              <a:t>.</a:t>
            </a:r>
          </a:p>
        </p:txBody>
      </p:sp>
      <p:pic>
        <p:nvPicPr>
          <p:cNvPr id="3" name="Imagen 2">
            <a:extLst>
              <a:ext uri="{FF2B5EF4-FFF2-40B4-BE49-F238E27FC236}">
                <a16:creationId xmlns:a16="http://schemas.microsoft.com/office/drawing/2014/main" id="{B6678138-4AC6-4B87-B0FA-C71D12A96EFD}"/>
              </a:ext>
            </a:extLst>
          </p:cNvPr>
          <p:cNvPicPr>
            <a:picLocks noChangeAspect="1"/>
          </p:cNvPicPr>
          <p:nvPr/>
        </p:nvPicPr>
        <p:blipFill>
          <a:blip r:embed="rId2"/>
          <a:stretch>
            <a:fillRect/>
          </a:stretch>
        </p:blipFill>
        <p:spPr>
          <a:xfrm>
            <a:off x="320327" y="1055385"/>
            <a:ext cx="6736255" cy="3740830"/>
          </a:xfrm>
          <a:prstGeom prst="rect">
            <a:avLst/>
          </a:prstGeom>
        </p:spPr>
      </p:pic>
      <p:pic>
        <p:nvPicPr>
          <p:cNvPr id="4" name="Imagen 3">
            <a:extLst>
              <a:ext uri="{FF2B5EF4-FFF2-40B4-BE49-F238E27FC236}">
                <a16:creationId xmlns:a16="http://schemas.microsoft.com/office/drawing/2014/main" id="{1159981C-2759-4219-8776-8CB8C4C91741}"/>
              </a:ext>
            </a:extLst>
          </p:cNvPr>
          <p:cNvPicPr>
            <a:picLocks noChangeAspect="1"/>
          </p:cNvPicPr>
          <p:nvPr/>
        </p:nvPicPr>
        <p:blipFill>
          <a:blip r:embed="rId3"/>
          <a:stretch>
            <a:fillRect/>
          </a:stretch>
        </p:blipFill>
        <p:spPr>
          <a:xfrm>
            <a:off x="4525818" y="3025457"/>
            <a:ext cx="7345856" cy="3628676"/>
          </a:xfrm>
          <a:prstGeom prst="rect">
            <a:avLst/>
          </a:prstGeom>
        </p:spPr>
      </p:pic>
      <p:sp>
        <p:nvSpPr>
          <p:cNvPr id="8" name="Flecha: a la derecha 7">
            <a:extLst>
              <a:ext uri="{FF2B5EF4-FFF2-40B4-BE49-F238E27FC236}">
                <a16:creationId xmlns:a16="http://schemas.microsoft.com/office/drawing/2014/main" id="{1C28A07E-5AB3-4A6C-8ECD-F307CDE17F05}"/>
              </a:ext>
            </a:extLst>
          </p:cNvPr>
          <p:cNvSpPr/>
          <p:nvPr/>
        </p:nvSpPr>
        <p:spPr>
          <a:xfrm>
            <a:off x="3260437" y="39162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CuadroTexto 8">
            <a:extLst>
              <a:ext uri="{FF2B5EF4-FFF2-40B4-BE49-F238E27FC236}">
                <a16:creationId xmlns:a16="http://schemas.microsoft.com/office/drawing/2014/main" id="{260CD997-B910-4147-A2B5-02F5581D4A16}"/>
              </a:ext>
            </a:extLst>
          </p:cNvPr>
          <p:cNvSpPr txBox="1"/>
          <p:nvPr/>
        </p:nvSpPr>
        <p:spPr>
          <a:xfrm>
            <a:off x="1094705" y="5278400"/>
            <a:ext cx="3024713" cy="923330"/>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sp>
        <p:nvSpPr>
          <p:cNvPr id="7" name="CuadroTexto 6">
            <a:extLst>
              <a:ext uri="{FF2B5EF4-FFF2-40B4-BE49-F238E27FC236}">
                <a16:creationId xmlns:a16="http://schemas.microsoft.com/office/drawing/2014/main" id="{6F91E853-34CA-4E54-9D82-B16234B3E8A1}"/>
              </a:ext>
            </a:extLst>
          </p:cNvPr>
          <p:cNvSpPr txBox="1"/>
          <p:nvPr/>
        </p:nvSpPr>
        <p:spPr>
          <a:xfrm>
            <a:off x="8756269" y="5126000"/>
            <a:ext cx="3024713" cy="923330"/>
          </a:xfrm>
          <a:prstGeom prst="rect">
            <a:avLst/>
          </a:prstGeom>
          <a:solidFill>
            <a:srgbClr val="FFD5FA"/>
          </a:solidFill>
        </p:spPr>
        <p:txBody>
          <a:bodyPr wrap="square" rtlCol="0">
            <a:spAutoFit/>
          </a:bodyPr>
          <a:lstStyle/>
          <a:p>
            <a:r>
              <a:rPr lang="es-ES" dirty="0">
                <a:solidFill>
                  <a:srgbClr val="7030A0"/>
                </a:solidFill>
              </a:rPr>
              <a:t>Ver apartado test porque al ejecutarlos y fallar, me </a:t>
            </a:r>
            <a:r>
              <a:rPr lang="es-ES" dirty="0" err="1">
                <a:solidFill>
                  <a:srgbClr val="7030A0"/>
                </a:solidFill>
              </a:rPr>
              <a:t>dí</a:t>
            </a:r>
            <a:r>
              <a:rPr lang="es-ES" dirty="0">
                <a:solidFill>
                  <a:srgbClr val="7030A0"/>
                </a:solidFill>
              </a:rPr>
              <a:t> cuenta de que había un error</a:t>
            </a:r>
          </a:p>
        </p:txBody>
      </p:sp>
    </p:spTree>
    <p:extLst>
      <p:ext uri="{BB962C8B-B14F-4D97-AF65-F5344CB8AC3E}">
        <p14:creationId xmlns:p14="http://schemas.microsoft.com/office/powerpoint/2010/main" val="2796561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DC32ADD-7998-4E04-A778-0A8B74580A8B}"/>
              </a:ext>
            </a:extLst>
          </p:cNvPr>
          <p:cNvPicPr>
            <a:picLocks noChangeAspect="1"/>
          </p:cNvPicPr>
          <p:nvPr/>
        </p:nvPicPr>
        <p:blipFill>
          <a:blip r:embed="rId2"/>
          <a:stretch>
            <a:fillRect/>
          </a:stretch>
        </p:blipFill>
        <p:spPr>
          <a:xfrm>
            <a:off x="469757" y="349126"/>
            <a:ext cx="7225692" cy="3317712"/>
          </a:xfrm>
          <a:prstGeom prst="rect">
            <a:avLst/>
          </a:prstGeom>
        </p:spPr>
      </p:pic>
      <p:sp>
        <p:nvSpPr>
          <p:cNvPr id="4" name="Flecha: a la derecha 3">
            <a:extLst>
              <a:ext uri="{FF2B5EF4-FFF2-40B4-BE49-F238E27FC236}">
                <a16:creationId xmlns:a16="http://schemas.microsoft.com/office/drawing/2014/main" id="{3187B2F4-B4B2-4BB6-80E3-CCD458CF2F9A}"/>
              </a:ext>
            </a:extLst>
          </p:cNvPr>
          <p:cNvSpPr/>
          <p:nvPr/>
        </p:nvSpPr>
        <p:spPr>
          <a:xfrm>
            <a:off x="842071" y="39388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CuadroTexto 4">
            <a:extLst>
              <a:ext uri="{FF2B5EF4-FFF2-40B4-BE49-F238E27FC236}">
                <a16:creationId xmlns:a16="http://schemas.microsoft.com/office/drawing/2014/main" id="{34521C60-4640-453C-8ECE-B5C5EE5423E6}"/>
              </a:ext>
            </a:extLst>
          </p:cNvPr>
          <p:cNvSpPr txBox="1"/>
          <p:nvPr/>
        </p:nvSpPr>
        <p:spPr>
          <a:xfrm>
            <a:off x="78706" y="4746508"/>
            <a:ext cx="2110312" cy="1200329"/>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pic>
        <p:nvPicPr>
          <p:cNvPr id="6" name="Imagen 5">
            <a:extLst>
              <a:ext uri="{FF2B5EF4-FFF2-40B4-BE49-F238E27FC236}">
                <a16:creationId xmlns:a16="http://schemas.microsoft.com/office/drawing/2014/main" id="{B5015EF0-98D5-4DB0-872B-3F2BD3BA66E9}"/>
              </a:ext>
            </a:extLst>
          </p:cNvPr>
          <p:cNvPicPr>
            <a:picLocks noChangeAspect="1"/>
          </p:cNvPicPr>
          <p:nvPr/>
        </p:nvPicPr>
        <p:blipFill>
          <a:blip r:embed="rId3"/>
          <a:stretch>
            <a:fillRect/>
          </a:stretch>
        </p:blipFill>
        <p:spPr>
          <a:xfrm>
            <a:off x="2285803" y="3493255"/>
            <a:ext cx="9827491" cy="3256254"/>
          </a:xfrm>
          <a:prstGeom prst="rect">
            <a:avLst/>
          </a:prstGeom>
        </p:spPr>
      </p:pic>
      <p:sp>
        <p:nvSpPr>
          <p:cNvPr id="7" name="CuadroTexto 6">
            <a:extLst>
              <a:ext uri="{FF2B5EF4-FFF2-40B4-BE49-F238E27FC236}">
                <a16:creationId xmlns:a16="http://schemas.microsoft.com/office/drawing/2014/main" id="{F73DF124-D0F8-4140-9D15-829ADA535E53}"/>
              </a:ext>
            </a:extLst>
          </p:cNvPr>
          <p:cNvSpPr txBox="1"/>
          <p:nvPr/>
        </p:nvSpPr>
        <p:spPr>
          <a:xfrm>
            <a:off x="7961941" y="5485172"/>
            <a:ext cx="3024713" cy="923330"/>
          </a:xfrm>
          <a:prstGeom prst="rect">
            <a:avLst/>
          </a:prstGeom>
          <a:solidFill>
            <a:srgbClr val="FFD5FA"/>
          </a:solidFill>
        </p:spPr>
        <p:txBody>
          <a:bodyPr wrap="square" rtlCol="0">
            <a:spAutoFit/>
          </a:bodyPr>
          <a:lstStyle/>
          <a:p>
            <a:r>
              <a:rPr lang="es-ES" dirty="0">
                <a:solidFill>
                  <a:srgbClr val="7030A0"/>
                </a:solidFill>
              </a:rPr>
              <a:t>Ver apartado test porque al ejecutarlos y fallar, me </a:t>
            </a:r>
            <a:r>
              <a:rPr lang="es-ES" dirty="0" err="1">
                <a:solidFill>
                  <a:srgbClr val="7030A0"/>
                </a:solidFill>
              </a:rPr>
              <a:t>dí</a:t>
            </a:r>
            <a:r>
              <a:rPr lang="es-ES" dirty="0">
                <a:solidFill>
                  <a:srgbClr val="7030A0"/>
                </a:solidFill>
              </a:rPr>
              <a:t> cuenta de que había un error</a:t>
            </a:r>
          </a:p>
        </p:txBody>
      </p:sp>
    </p:spTree>
    <p:extLst>
      <p:ext uri="{BB962C8B-B14F-4D97-AF65-F5344CB8AC3E}">
        <p14:creationId xmlns:p14="http://schemas.microsoft.com/office/powerpoint/2010/main" val="304588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C92F43B-C753-4EEF-ACCB-864D98D6EEA9}"/>
              </a:ext>
            </a:extLst>
          </p:cNvPr>
          <p:cNvPicPr>
            <a:picLocks noChangeAspect="1"/>
          </p:cNvPicPr>
          <p:nvPr/>
        </p:nvPicPr>
        <p:blipFill>
          <a:blip r:embed="rId2"/>
          <a:stretch>
            <a:fillRect/>
          </a:stretch>
        </p:blipFill>
        <p:spPr>
          <a:xfrm>
            <a:off x="195262" y="1123950"/>
            <a:ext cx="11801475" cy="4610100"/>
          </a:xfrm>
          <a:prstGeom prst="rect">
            <a:avLst/>
          </a:prstGeom>
        </p:spPr>
      </p:pic>
    </p:spTree>
    <p:extLst>
      <p:ext uri="{BB962C8B-B14F-4D97-AF65-F5344CB8AC3E}">
        <p14:creationId xmlns:p14="http://schemas.microsoft.com/office/powerpoint/2010/main" val="96499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B69C5E-C389-4479-B60F-73BCA12F9644}"/>
              </a:ext>
            </a:extLst>
          </p:cNvPr>
          <p:cNvPicPr>
            <a:picLocks noChangeAspect="1"/>
          </p:cNvPicPr>
          <p:nvPr/>
        </p:nvPicPr>
        <p:blipFill>
          <a:blip r:embed="rId2"/>
          <a:stretch>
            <a:fillRect/>
          </a:stretch>
        </p:blipFill>
        <p:spPr>
          <a:xfrm>
            <a:off x="325820" y="1100525"/>
            <a:ext cx="11729545" cy="4891857"/>
          </a:xfrm>
          <a:prstGeom prst="rect">
            <a:avLst/>
          </a:prstGeom>
        </p:spPr>
      </p:pic>
    </p:spTree>
    <p:extLst>
      <p:ext uri="{BB962C8B-B14F-4D97-AF65-F5344CB8AC3E}">
        <p14:creationId xmlns:p14="http://schemas.microsoft.com/office/powerpoint/2010/main" val="1568829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9102-956B-4F57-B049-1E155AE0858A}"/>
              </a:ext>
            </a:extLst>
          </p:cNvPr>
          <p:cNvSpPr>
            <a:spLocks noGrp="1"/>
          </p:cNvSpPr>
          <p:nvPr>
            <p:ph type="ctrTitle"/>
          </p:nvPr>
        </p:nvSpPr>
        <p:spPr>
          <a:xfrm>
            <a:off x="3810327" y="1185425"/>
            <a:ext cx="8791575" cy="2387600"/>
          </a:xfrm>
        </p:spPr>
        <p:txBody>
          <a:bodyPr/>
          <a:lstStyle/>
          <a:p>
            <a:r>
              <a:rPr lang="es-ES" dirty="0"/>
              <a:t>Web api</a:t>
            </a:r>
            <a:endParaRPr lang="en-IE" dirty="0"/>
          </a:p>
        </p:txBody>
      </p:sp>
    </p:spTree>
    <p:extLst>
      <p:ext uri="{BB962C8B-B14F-4D97-AF65-F5344CB8AC3E}">
        <p14:creationId xmlns:p14="http://schemas.microsoft.com/office/powerpoint/2010/main" val="39910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6BBF809-4C29-4169-BB61-86946A0E3D10}"/>
              </a:ext>
            </a:extLst>
          </p:cNvPr>
          <p:cNvPicPr>
            <a:picLocks noChangeAspect="1"/>
          </p:cNvPicPr>
          <p:nvPr/>
        </p:nvPicPr>
        <p:blipFill>
          <a:blip r:embed="rId2"/>
          <a:stretch>
            <a:fillRect/>
          </a:stretch>
        </p:blipFill>
        <p:spPr>
          <a:xfrm>
            <a:off x="1232044" y="871537"/>
            <a:ext cx="4943475" cy="5114925"/>
          </a:xfrm>
          <a:prstGeom prst="rect">
            <a:avLst/>
          </a:prstGeom>
        </p:spPr>
      </p:pic>
      <p:sp>
        <p:nvSpPr>
          <p:cNvPr id="3" name="CuadroTexto 2">
            <a:extLst>
              <a:ext uri="{FF2B5EF4-FFF2-40B4-BE49-F238E27FC236}">
                <a16:creationId xmlns:a16="http://schemas.microsoft.com/office/drawing/2014/main" id="{899DA949-D4AA-4BFE-8531-830E855728AA}"/>
              </a:ext>
            </a:extLst>
          </p:cNvPr>
          <p:cNvSpPr txBox="1"/>
          <p:nvPr/>
        </p:nvSpPr>
        <p:spPr>
          <a:xfrm>
            <a:off x="6623680" y="2271163"/>
            <a:ext cx="4336276" cy="1477328"/>
          </a:xfrm>
          <a:prstGeom prst="rect">
            <a:avLst/>
          </a:prstGeom>
          <a:solidFill>
            <a:srgbClr val="FFD5FA"/>
          </a:solidFill>
        </p:spPr>
        <p:txBody>
          <a:bodyPr wrap="square" rtlCol="0">
            <a:spAutoFit/>
          </a:bodyPr>
          <a:lstStyle/>
          <a:p>
            <a:r>
              <a:rPr lang="es-ES" dirty="0">
                <a:solidFill>
                  <a:srgbClr val="7030A0"/>
                </a:solidFill>
              </a:rPr>
              <a:t>Lo primero con lo que me encuentro es que tengo que instalar más dependencias y actualizar otras. Así que con el </a:t>
            </a:r>
            <a:r>
              <a:rPr lang="es-ES" dirty="0" err="1">
                <a:solidFill>
                  <a:srgbClr val="7030A0"/>
                </a:solidFill>
              </a:rPr>
              <a:t>NuGet</a:t>
            </a:r>
            <a:r>
              <a:rPr lang="es-ES" dirty="0">
                <a:solidFill>
                  <a:srgbClr val="7030A0"/>
                </a:solidFill>
              </a:rPr>
              <a:t> manager instalo las que se ven aquí y luego añado las referencias al resto de Proyectos.</a:t>
            </a:r>
          </a:p>
        </p:txBody>
      </p:sp>
    </p:spTree>
    <p:extLst>
      <p:ext uri="{BB962C8B-B14F-4D97-AF65-F5344CB8AC3E}">
        <p14:creationId xmlns:p14="http://schemas.microsoft.com/office/powerpoint/2010/main" val="331524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5F48EB4-C354-412E-8C86-B07C624E0682}"/>
              </a:ext>
            </a:extLst>
          </p:cNvPr>
          <p:cNvPicPr>
            <a:picLocks noChangeAspect="1"/>
          </p:cNvPicPr>
          <p:nvPr/>
        </p:nvPicPr>
        <p:blipFill>
          <a:blip r:embed="rId2"/>
          <a:stretch>
            <a:fillRect/>
          </a:stretch>
        </p:blipFill>
        <p:spPr>
          <a:xfrm>
            <a:off x="946727" y="1612523"/>
            <a:ext cx="10298545" cy="4496636"/>
          </a:xfrm>
          <a:prstGeom prst="rect">
            <a:avLst/>
          </a:prstGeom>
        </p:spPr>
      </p:pic>
      <p:sp>
        <p:nvSpPr>
          <p:cNvPr id="3" name="CuadroTexto 2">
            <a:extLst>
              <a:ext uri="{FF2B5EF4-FFF2-40B4-BE49-F238E27FC236}">
                <a16:creationId xmlns:a16="http://schemas.microsoft.com/office/drawing/2014/main" id="{4134CA45-EB90-4D59-9079-8150A14F0A45}"/>
              </a:ext>
            </a:extLst>
          </p:cNvPr>
          <p:cNvSpPr txBox="1"/>
          <p:nvPr/>
        </p:nvSpPr>
        <p:spPr>
          <a:xfrm>
            <a:off x="1608335" y="322290"/>
            <a:ext cx="8320756" cy="923330"/>
          </a:xfrm>
          <a:prstGeom prst="rect">
            <a:avLst/>
          </a:prstGeom>
          <a:solidFill>
            <a:srgbClr val="FFD5FA"/>
          </a:solidFill>
        </p:spPr>
        <p:txBody>
          <a:bodyPr wrap="square" rtlCol="0">
            <a:spAutoFit/>
          </a:bodyPr>
          <a:lstStyle/>
          <a:p>
            <a:r>
              <a:rPr lang="es-ES" dirty="0">
                <a:solidFill>
                  <a:srgbClr val="7030A0"/>
                </a:solidFill>
              </a:rPr>
              <a:t>Es importante configurar las propiedades del </a:t>
            </a:r>
            <a:r>
              <a:rPr lang="es-ES" dirty="0" err="1">
                <a:solidFill>
                  <a:srgbClr val="7030A0"/>
                </a:solidFill>
              </a:rPr>
              <a:t>appsettings.json</a:t>
            </a:r>
            <a:r>
              <a:rPr lang="es-ES" dirty="0">
                <a:solidFill>
                  <a:srgbClr val="7030A0"/>
                </a:solidFill>
              </a:rPr>
              <a:t> con botón derecho </a:t>
            </a:r>
            <a:r>
              <a:rPr lang="es-ES" dirty="0">
                <a:solidFill>
                  <a:srgbClr val="7030A0"/>
                </a:solidFill>
                <a:sym typeface="Wingdings" panose="05000000000000000000" pitchFamily="2" charset="2"/>
              </a:rPr>
              <a:t> Propiedades y a continuación configurarlo de esta forma para que no dé error cada vez que ejecutemos.</a:t>
            </a:r>
            <a:endParaRPr lang="es-ES" dirty="0">
              <a:solidFill>
                <a:srgbClr val="7030A0"/>
              </a:solidFill>
            </a:endParaRPr>
          </a:p>
        </p:txBody>
      </p:sp>
    </p:spTree>
    <p:extLst>
      <p:ext uri="{BB962C8B-B14F-4D97-AF65-F5344CB8AC3E}">
        <p14:creationId xmlns:p14="http://schemas.microsoft.com/office/powerpoint/2010/main" val="1373914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DE1B00F-BC83-4BA4-94B8-3190E2FE89BB}"/>
              </a:ext>
            </a:extLst>
          </p:cNvPr>
          <p:cNvPicPr>
            <a:picLocks noChangeAspect="1"/>
          </p:cNvPicPr>
          <p:nvPr/>
        </p:nvPicPr>
        <p:blipFill>
          <a:blip r:embed="rId2"/>
          <a:stretch>
            <a:fillRect/>
          </a:stretch>
        </p:blipFill>
        <p:spPr>
          <a:xfrm>
            <a:off x="690418" y="0"/>
            <a:ext cx="5137727" cy="3367294"/>
          </a:xfrm>
          <a:prstGeom prst="rect">
            <a:avLst/>
          </a:prstGeom>
        </p:spPr>
      </p:pic>
      <p:pic>
        <p:nvPicPr>
          <p:cNvPr id="3" name="Imagen 2">
            <a:extLst>
              <a:ext uri="{FF2B5EF4-FFF2-40B4-BE49-F238E27FC236}">
                <a16:creationId xmlns:a16="http://schemas.microsoft.com/office/drawing/2014/main" id="{AE7431F8-10EA-4D28-9805-98B2EC2A359D}"/>
              </a:ext>
            </a:extLst>
          </p:cNvPr>
          <p:cNvPicPr>
            <a:picLocks noChangeAspect="1"/>
          </p:cNvPicPr>
          <p:nvPr/>
        </p:nvPicPr>
        <p:blipFill>
          <a:blip r:embed="rId3"/>
          <a:stretch>
            <a:fillRect/>
          </a:stretch>
        </p:blipFill>
        <p:spPr>
          <a:xfrm>
            <a:off x="690418" y="3367294"/>
            <a:ext cx="6754091" cy="3140278"/>
          </a:xfrm>
          <a:prstGeom prst="rect">
            <a:avLst/>
          </a:prstGeom>
        </p:spPr>
      </p:pic>
      <p:sp>
        <p:nvSpPr>
          <p:cNvPr id="4" name="CuadroTexto 3">
            <a:extLst>
              <a:ext uri="{FF2B5EF4-FFF2-40B4-BE49-F238E27FC236}">
                <a16:creationId xmlns:a16="http://schemas.microsoft.com/office/drawing/2014/main" id="{66E87974-B3DD-4DE2-BEEA-72196410BC1E}"/>
              </a:ext>
            </a:extLst>
          </p:cNvPr>
          <p:cNvSpPr txBox="1"/>
          <p:nvPr/>
        </p:nvSpPr>
        <p:spPr>
          <a:xfrm>
            <a:off x="8017163" y="2335816"/>
            <a:ext cx="2844800" cy="646331"/>
          </a:xfrm>
          <a:prstGeom prst="rect">
            <a:avLst/>
          </a:prstGeom>
          <a:solidFill>
            <a:srgbClr val="FFD5FA"/>
          </a:solidFill>
        </p:spPr>
        <p:txBody>
          <a:bodyPr wrap="square" rtlCol="0">
            <a:spAutoFit/>
          </a:bodyPr>
          <a:lstStyle/>
          <a:p>
            <a:r>
              <a:rPr lang="es-ES" dirty="0">
                <a:solidFill>
                  <a:srgbClr val="7030A0"/>
                </a:solidFill>
              </a:rPr>
              <a:t>Creo mi </a:t>
            </a:r>
            <a:r>
              <a:rPr lang="es-ES" dirty="0" err="1">
                <a:solidFill>
                  <a:srgbClr val="7030A0"/>
                </a:solidFill>
              </a:rPr>
              <a:t>controller</a:t>
            </a:r>
            <a:r>
              <a:rPr lang="es-ES" dirty="0">
                <a:solidFill>
                  <a:srgbClr val="7030A0"/>
                </a:solidFill>
              </a:rPr>
              <a:t> de forma muy simple, tal que así.</a:t>
            </a:r>
          </a:p>
        </p:txBody>
      </p:sp>
    </p:spTree>
    <p:extLst>
      <p:ext uri="{BB962C8B-B14F-4D97-AF65-F5344CB8AC3E}">
        <p14:creationId xmlns:p14="http://schemas.microsoft.com/office/powerpoint/2010/main" val="35918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A6BFB3-5773-499A-85A4-D97E2D338A0B}"/>
              </a:ext>
            </a:extLst>
          </p:cNvPr>
          <p:cNvSpPr txBox="1"/>
          <p:nvPr/>
        </p:nvSpPr>
        <p:spPr>
          <a:xfrm>
            <a:off x="1265381" y="183742"/>
            <a:ext cx="3694546" cy="370439"/>
          </a:xfrm>
          <a:prstGeom prst="rect">
            <a:avLst/>
          </a:prstGeom>
          <a:solidFill>
            <a:srgbClr val="FFD5FA"/>
          </a:solidFill>
        </p:spPr>
        <p:txBody>
          <a:bodyPr wrap="square" rtlCol="0">
            <a:spAutoFit/>
          </a:bodyPr>
          <a:lstStyle/>
          <a:p>
            <a:r>
              <a:rPr lang="es-ES" dirty="0">
                <a:solidFill>
                  <a:srgbClr val="7030A0"/>
                </a:solidFill>
              </a:rPr>
              <a:t>Y aquí los resultados de la ejecución.</a:t>
            </a:r>
          </a:p>
        </p:txBody>
      </p:sp>
      <p:pic>
        <p:nvPicPr>
          <p:cNvPr id="3" name="Imagen 2">
            <a:extLst>
              <a:ext uri="{FF2B5EF4-FFF2-40B4-BE49-F238E27FC236}">
                <a16:creationId xmlns:a16="http://schemas.microsoft.com/office/drawing/2014/main" id="{28637A15-AF9E-4F64-AA20-E5C247D4AFE8}"/>
              </a:ext>
            </a:extLst>
          </p:cNvPr>
          <p:cNvPicPr>
            <a:picLocks noChangeAspect="1"/>
          </p:cNvPicPr>
          <p:nvPr/>
        </p:nvPicPr>
        <p:blipFill>
          <a:blip r:embed="rId2"/>
          <a:stretch>
            <a:fillRect/>
          </a:stretch>
        </p:blipFill>
        <p:spPr>
          <a:xfrm>
            <a:off x="3274761" y="877454"/>
            <a:ext cx="4804748" cy="3395663"/>
          </a:xfrm>
          <a:prstGeom prst="rect">
            <a:avLst/>
          </a:prstGeom>
        </p:spPr>
      </p:pic>
      <p:pic>
        <p:nvPicPr>
          <p:cNvPr id="4" name="Imagen 3">
            <a:extLst>
              <a:ext uri="{FF2B5EF4-FFF2-40B4-BE49-F238E27FC236}">
                <a16:creationId xmlns:a16="http://schemas.microsoft.com/office/drawing/2014/main" id="{CA184826-610D-47D5-AA2A-9776F40E40CD}"/>
              </a:ext>
            </a:extLst>
          </p:cNvPr>
          <p:cNvPicPr>
            <a:picLocks noChangeAspect="1"/>
          </p:cNvPicPr>
          <p:nvPr/>
        </p:nvPicPr>
        <p:blipFill>
          <a:blip r:embed="rId3"/>
          <a:stretch>
            <a:fillRect/>
          </a:stretch>
        </p:blipFill>
        <p:spPr>
          <a:xfrm>
            <a:off x="447963" y="3880635"/>
            <a:ext cx="11296073" cy="2099911"/>
          </a:xfrm>
          <a:prstGeom prst="rect">
            <a:avLst/>
          </a:prstGeom>
        </p:spPr>
      </p:pic>
    </p:spTree>
    <p:extLst>
      <p:ext uri="{BB962C8B-B14F-4D97-AF65-F5344CB8AC3E}">
        <p14:creationId xmlns:p14="http://schemas.microsoft.com/office/powerpoint/2010/main" val="2127687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CFB76-91EA-4AA0-A26F-3C43CF538738}"/>
              </a:ext>
            </a:extLst>
          </p:cNvPr>
          <p:cNvSpPr>
            <a:spLocks noGrp="1"/>
          </p:cNvSpPr>
          <p:nvPr>
            <p:ph type="ctrTitle"/>
          </p:nvPr>
        </p:nvSpPr>
        <p:spPr>
          <a:xfrm>
            <a:off x="4203987" y="1288617"/>
            <a:ext cx="8791575" cy="2387600"/>
          </a:xfrm>
        </p:spPr>
        <p:txBody>
          <a:bodyPr/>
          <a:lstStyle/>
          <a:p>
            <a:r>
              <a:rPr lang="es-ES" dirty="0" err="1"/>
              <a:t>testing</a:t>
            </a:r>
            <a:endParaRPr lang="en-IE" dirty="0"/>
          </a:p>
        </p:txBody>
      </p:sp>
    </p:spTree>
    <p:extLst>
      <p:ext uri="{BB962C8B-B14F-4D97-AF65-F5344CB8AC3E}">
        <p14:creationId xmlns:p14="http://schemas.microsoft.com/office/powerpoint/2010/main" val="383235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CBB7116-770E-4482-BCD3-B0DA1B489942}"/>
              </a:ext>
            </a:extLst>
          </p:cNvPr>
          <p:cNvPicPr>
            <a:picLocks noChangeAspect="1"/>
          </p:cNvPicPr>
          <p:nvPr/>
        </p:nvPicPr>
        <p:blipFill>
          <a:blip r:embed="rId2"/>
          <a:stretch>
            <a:fillRect/>
          </a:stretch>
        </p:blipFill>
        <p:spPr>
          <a:xfrm>
            <a:off x="1715365" y="1271155"/>
            <a:ext cx="3829050" cy="4038600"/>
          </a:xfrm>
          <a:prstGeom prst="rect">
            <a:avLst/>
          </a:prstGeom>
        </p:spPr>
      </p:pic>
      <p:sp>
        <p:nvSpPr>
          <p:cNvPr id="3" name="CuadroTexto 2">
            <a:extLst>
              <a:ext uri="{FF2B5EF4-FFF2-40B4-BE49-F238E27FC236}">
                <a16:creationId xmlns:a16="http://schemas.microsoft.com/office/drawing/2014/main" id="{A553D4DC-2B9E-4C90-9904-161D09FAD618}"/>
              </a:ext>
            </a:extLst>
          </p:cNvPr>
          <p:cNvSpPr txBox="1"/>
          <p:nvPr/>
        </p:nvSpPr>
        <p:spPr>
          <a:xfrm>
            <a:off x="6096000" y="4386425"/>
            <a:ext cx="3829050" cy="923330"/>
          </a:xfrm>
          <a:prstGeom prst="rect">
            <a:avLst/>
          </a:prstGeom>
          <a:solidFill>
            <a:srgbClr val="FFD5FA"/>
          </a:solidFill>
        </p:spPr>
        <p:txBody>
          <a:bodyPr wrap="square" rtlCol="0">
            <a:spAutoFit/>
          </a:bodyPr>
          <a:lstStyle/>
          <a:p>
            <a:r>
              <a:rPr lang="es-ES" dirty="0">
                <a:solidFill>
                  <a:srgbClr val="7030A0"/>
                </a:solidFill>
              </a:rPr>
              <a:t>Creo un nuevo proyecto de </a:t>
            </a:r>
            <a:r>
              <a:rPr lang="es-ES" dirty="0" err="1">
                <a:solidFill>
                  <a:srgbClr val="7030A0"/>
                </a:solidFill>
              </a:rPr>
              <a:t>Tests</a:t>
            </a:r>
            <a:r>
              <a:rPr lang="es-ES" dirty="0">
                <a:solidFill>
                  <a:srgbClr val="7030A0"/>
                </a:solidFill>
              </a:rPr>
              <a:t> dentro de mi solución y le añado las dependencias que se ven en la imagen.</a:t>
            </a:r>
          </a:p>
        </p:txBody>
      </p:sp>
    </p:spTree>
    <p:extLst>
      <p:ext uri="{BB962C8B-B14F-4D97-AF65-F5344CB8AC3E}">
        <p14:creationId xmlns:p14="http://schemas.microsoft.com/office/powerpoint/2010/main" val="270565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DEA5E16-979C-4FEF-9FC5-35998AE85469}"/>
              </a:ext>
            </a:extLst>
          </p:cNvPr>
          <p:cNvSpPr txBox="1"/>
          <p:nvPr/>
        </p:nvSpPr>
        <p:spPr>
          <a:xfrm>
            <a:off x="997527" y="193115"/>
            <a:ext cx="2032000" cy="369332"/>
          </a:xfrm>
          <a:prstGeom prst="rect">
            <a:avLst/>
          </a:prstGeom>
          <a:solidFill>
            <a:srgbClr val="FFD5FA"/>
          </a:solidFill>
        </p:spPr>
        <p:txBody>
          <a:bodyPr wrap="square" rtlCol="0">
            <a:spAutoFit/>
          </a:bodyPr>
          <a:lstStyle/>
          <a:p>
            <a:r>
              <a:rPr lang="es-ES" dirty="0">
                <a:solidFill>
                  <a:srgbClr val="7030A0"/>
                </a:solidFill>
              </a:rPr>
              <a:t>Este es el código.</a:t>
            </a:r>
          </a:p>
        </p:txBody>
      </p:sp>
      <p:pic>
        <p:nvPicPr>
          <p:cNvPr id="3" name="Imagen 2">
            <a:extLst>
              <a:ext uri="{FF2B5EF4-FFF2-40B4-BE49-F238E27FC236}">
                <a16:creationId xmlns:a16="http://schemas.microsoft.com/office/drawing/2014/main" id="{E0F54824-FE75-439B-8323-87887379704A}"/>
              </a:ext>
            </a:extLst>
          </p:cNvPr>
          <p:cNvPicPr>
            <a:picLocks noChangeAspect="1"/>
          </p:cNvPicPr>
          <p:nvPr/>
        </p:nvPicPr>
        <p:blipFill>
          <a:blip r:embed="rId2"/>
          <a:stretch>
            <a:fillRect/>
          </a:stretch>
        </p:blipFill>
        <p:spPr>
          <a:xfrm>
            <a:off x="330489" y="941964"/>
            <a:ext cx="7448550" cy="5343525"/>
          </a:xfrm>
          <a:prstGeom prst="rect">
            <a:avLst/>
          </a:prstGeom>
        </p:spPr>
      </p:pic>
      <p:sp>
        <p:nvSpPr>
          <p:cNvPr id="4" name="CuadroTexto 3">
            <a:extLst>
              <a:ext uri="{FF2B5EF4-FFF2-40B4-BE49-F238E27FC236}">
                <a16:creationId xmlns:a16="http://schemas.microsoft.com/office/drawing/2014/main" id="{F633CD94-74CB-4DF2-9195-261F3A62C043}"/>
              </a:ext>
            </a:extLst>
          </p:cNvPr>
          <p:cNvSpPr txBox="1"/>
          <p:nvPr/>
        </p:nvSpPr>
        <p:spPr>
          <a:xfrm>
            <a:off x="7878618" y="3429000"/>
            <a:ext cx="3829050" cy="646331"/>
          </a:xfrm>
          <a:prstGeom prst="rect">
            <a:avLst/>
          </a:prstGeom>
          <a:solidFill>
            <a:srgbClr val="FFD5FA"/>
          </a:solidFill>
        </p:spPr>
        <p:txBody>
          <a:bodyPr wrap="square" rtlCol="0">
            <a:spAutoFit/>
          </a:bodyPr>
          <a:lstStyle/>
          <a:p>
            <a:r>
              <a:rPr lang="es-ES" dirty="0">
                <a:solidFill>
                  <a:srgbClr val="7030A0"/>
                </a:solidFill>
              </a:rPr>
              <a:t>He usado </a:t>
            </a:r>
            <a:r>
              <a:rPr lang="es-ES" dirty="0" err="1">
                <a:solidFill>
                  <a:srgbClr val="7030A0"/>
                </a:solidFill>
              </a:rPr>
              <a:t>Nunit</a:t>
            </a:r>
            <a:r>
              <a:rPr lang="es-ES" dirty="0">
                <a:solidFill>
                  <a:srgbClr val="7030A0"/>
                </a:solidFill>
              </a:rPr>
              <a:t> porque me parecía sencilla.</a:t>
            </a:r>
          </a:p>
        </p:txBody>
      </p:sp>
      <p:pic>
        <p:nvPicPr>
          <p:cNvPr id="5" name="Imagen 4">
            <a:extLst>
              <a:ext uri="{FF2B5EF4-FFF2-40B4-BE49-F238E27FC236}">
                <a16:creationId xmlns:a16="http://schemas.microsoft.com/office/drawing/2014/main" id="{74896FB1-8B2B-4BA0-AFBF-A58F5480CCAC}"/>
              </a:ext>
            </a:extLst>
          </p:cNvPr>
          <p:cNvPicPr>
            <a:picLocks noChangeAspect="1"/>
          </p:cNvPicPr>
          <p:nvPr/>
        </p:nvPicPr>
        <p:blipFill>
          <a:blip r:embed="rId3"/>
          <a:stretch>
            <a:fillRect/>
          </a:stretch>
        </p:blipFill>
        <p:spPr>
          <a:xfrm>
            <a:off x="4238625" y="377781"/>
            <a:ext cx="7953375" cy="2562225"/>
          </a:xfrm>
          <a:prstGeom prst="rect">
            <a:avLst/>
          </a:prstGeom>
        </p:spPr>
      </p:pic>
    </p:spTree>
    <p:extLst>
      <p:ext uri="{BB962C8B-B14F-4D97-AF65-F5344CB8AC3E}">
        <p14:creationId xmlns:p14="http://schemas.microsoft.com/office/powerpoint/2010/main" val="3362744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A147109-FD80-47E8-A52E-D5717509CB6F}"/>
              </a:ext>
            </a:extLst>
          </p:cNvPr>
          <p:cNvPicPr>
            <a:picLocks noChangeAspect="1"/>
          </p:cNvPicPr>
          <p:nvPr/>
        </p:nvPicPr>
        <p:blipFill>
          <a:blip r:embed="rId2"/>
          <a:stretch>
            <a:fillRect/>
          </a:stretch>
        </p:blipFill>
        <p:spPr>
          <a:xfrm>
            <a:off x="917430" y="609166"/>
            <a:ext cx="8639175" cy="4143375"/>
          </a:xfrm>
          <a:prstGeom prst="rect">
            <a:avLst/>
          </a:prstGeom>
        </p:spPr>
      </p:pic>
      <p:sp>
        <p:nvSpPr>
          <p:cNvPr id="3" name="CuadroTexto 2">
            <a:extLst>
              <a:ext uri="{FF2B5EF4-FFF2-40B4-BE49-F238E27FC236}">
                <a16:creationId xmlns:a16="http://schemas.microsoft.com/office/drawing/2014/main" id="{BC333329-8AA6-46F4-9667-54D29183F63A}"/>
              </a:ext>
            </a:extLst>
          </p:cNvPr>
          <p:cNvSpPr txBox="1"/>
          <p:nvPr/>
        </p:nvSpPr>
        <p:spPr>
          <a:xfrm>
            <a:off x="3343564" y="5026890"/>
            <a:ext cx="7200322" cy="1477328"/>
          </a:xfrm>
          <a:prstGeom prst="rect">
            <a:avLst/>
          </a:prstGeom>
          <a:solidFill>
            <a:srgbClr val="FFD5FA"/>
          </a:solidFill>
        </p:spPr>
        <p:txBody>
          <a:bodyPr wrap="square" rtlCol="0">
            <a:spAutoFit/>
          </a:bodyPr>
          <a:lstStyle/>
          <a:p>
            <a:r>
              <a:rPr lang="es-ES" dirty="0">
                <a:solidFill>
                  <a:srgbClr val="7030A0"/>
                </a:solidFill>
              </a:rPr>
              <a:t>Cómo sólo quería testear los managers que es dónde tengo la lógica de negocio he moqueado con </a:t>
            </a:r>
            <a:r>
              <a:rPr lang="es-ES" dirty="0" err="1">
                <a:solidFill>
                  <a:srgbClr val="7030A0"/>
                </a:solidFill>
              </a:rPr>
              <a:t>Moq</a:t>
            </a:r>
            <a:r>
              <a:rPr lang="es-ES" dirty="0">
                <a:solidFill>
                  <a:srgbClr val="7030A0"/>
                </a:solidFill>
              </a:rPr>
              <a:t> los </a:t>
            </a:r>
            <a:r>
              <a:rPr lang="es-ES" dirty="0" err="1">
                <a:solidFill>
                  <a:srgbClr val="7030A0"/>
                </a:solidFill>
              </a:rPr>
              <a:t>repositories</a:t>
            </a:r>
            <a:r>
              <a:rPr lang="es-ES" dirty="0">
                <a:solidFill>
                  <a:srgbClr val="7030A0"/>
                </a:solidFill>
              </a:rPr>
              <a:t> y he tenido que realizar cambios en los managers tanto para poder insertarles el </a:t>
            </a:r>
            <a:r>
              <a:rPr lang="es-ES" dirty="0" err="1">
                <a:solidFill>
                  <a:srgbClr val="7030A0"/>
                </a:solidFill>
              </a:rPr>
              <a:t>Repository</a:t>
            </a:r>
            <a:r>
              <a:rPr lang="es-ES" dirty="0">
                <a:solidFill>
                  <a:srgbClr val="7030A0"/>
                </a:solidFill>
              </a:rPr>
              <a:t> como porque los </a:t>
            </a:r>
            <a:r>
              <a:rPr lang="es-ES" dirty="0" err="1">
                <a:solidFill>
                  <a:srgbClr val="7030A0"/>
                </a:solidFill>
              </a:rPr>
              <a:t>tests</a:t>
            </a:r>
            <a:r>
              <a:rPr lang="es-ES" dirty="0">
                <a:solidFill>
                  <a:srgbClr val="7030A0"/>
                </a:solidFill>
              </a:rPr>
              <a:t> me fallaron y me </a:t>
            </a:r>
            <a:r>
              <a:rPr lang="es-ES" dirty="0" err="1">
                <a:solidFill>
                  <a:srgbClr val="7030A0"/>
                </a:solidFill>
              </a:rPr>
              <a:t>dí</a:t>
            </a:r>
            <a:r>
              <a:rPr lang="es-ES" dirty="0">
                <a:solidFill>
                  <a:srgbClr val="7030A0"/>
                </a:solidFill>
              </a:rPr>
              <a:t> cuenta de que tenía un error. Por eso los </a:t>
            </a:r>
            <a:r>
              <a:rPr lang="es-ES" dirty="0" err="1">
                <a:solidFill>
                  <a:srgbClr val="7030A0"/>
                </a:solidFill>
              </a:rPr>
              <a:t>tests</a:t>
            </a:r>
            <a:r>
              <a:rPr lang="es-ES" dirty="0">
                <a:solidFill>
                  <a:srgbClr val="7030A0"/>
                </a:solidFill>
              </a:rPr>
              <a:t> son geniales!!</a:t>
            </a:r>
          </a:p>
        </p:txBody>
      </p:sp>
    </p:spTree>
    <p:extLst>
      <p:ext uri="{BB962C8B-B14F-4D97-AF65-F5344CB8AC3E}">
        <p14:creationId xmlns:p14="http://schemas.microsoft.com/office/powerpoint/2010/main" val="321202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FC7736-372A-45DB-BD47-2505B25765C1}"/>
              </a:ext>
            </a:extLst>
          </p:cNvPr>
          <p:cNvPicPr>
            <a:picLocks noChangeAspect="1"/>
          </p:cNvPicPr>
          <p:nvPr/>
        </p:nvPicPr>
        <p:blipFill>
          <a:blip r:embed="rId2"/>
          <a:stretch>
            <a:fillRect/>
          </a:stretch>
        </p:blipFill>
        <p:spPr>
          <a:xfrm>
            <a:off x="1757362" y="895350"/>
            <a:ext cx="8677275" cy="5067300"/>
          </a:xfrm>
          <a:prstGeom prst="rect">
            <a:avLst/>
          </a:prstGeom>
        </p:spPr>
      </p:pic>
      <p:sp>
        <p:nvSpPr>
          <p:cNvPr id="4" name="CuadroTexto 3">
            <a:extLst>
              <a:ext uri="{FF2B5EF4-FFF2-40B4-BE49-F238E27FC236}">
                <a16:creationId xmlns:a16="http://schemas.microsoft.com/office/drawing/2014/main" id="{3FAEA4D7-2D26-4901-999E-5EEE8B318ACD}"/>
              </a:ext>
            </a:extLst>
          </p:cNvPr>
          <p:cNvSpPr txBox="1"/>
          <p:nvPr/>
        </p:nvSpPr>
        <p:spPr>
          <a:xfrm>
            <a:off x="2244436" y="344053"/>
            <a:ext cx="1597891" cy="369332"/>
          </a:xfrm>
          <a:prstGeom prst="rect">
            <a:avLst/>
          </a:prstGeom>
          <a:solidFill>
            <a:srgbClr val="FFD5FA"/>
          </a:solidFill>
        </p:spPr>
        <p:txBody>
          <a:bodyPr wrap="square" rtlCol="0">
            <a:spAutoFit/>
          </a:bodyPr>
          <a:lstStyle/>
          <a:p>
            <a:r>
              <a:rPr lang="es-ES" dirty="0">
                <a:solidFill>
                  <a:srgbClr val="7030A0"/>
                </a:solidFill>
              </a:rPr>
              <a:t>El otro test</a:t>
            </a:r>
          </a:p>
        </p:txBody>
      </p:sp>
    </p:spTree>
    <p:extLst>
      <p:ext uri="{BB962C8B-B14F-4D97-AF65-F5344CB8AC3E}">
        <p14:creationId xmlns:p14="http://schemas.microsoft.com/office/powerpoint/2010/main" val="2341907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E15498A-726E-43CA-ACBE-565ABC6F0A35}"/>
              </a:ext>
            </a:extLst>
          </p:cNvPr>
          <p:cNvPicPr>
            <a:picLocks noChangeAspect="1"/>
          </p:cNvPicPr>
          <p:nvPr/>
        </p:nvPicPr>
        <p:blipFill>
          <a:blip r:embed="rId2"/>
          <a:stretch>
            <a:fillRect/>
          </a:stretch>
        </p:blipFill>
        <p:spPr>
          <a:xfrm>
            <a:off x="1762125" y="1114425"/>
            <a:ext cx="8667750" cy="4629150"/>
          </a:xfrm>
          <a:prstGeom prst="rect">
            <a:avLst/>
          </a:prstGeom>
        </p:spPr>
      </p:pic>
    </p:spTree>
    <p:extLst>
      <p:ext uri="{BB962C8B-B14F-4D97-AF65-F5344CB8AC3E}">
        <p14:creationId xmlns:p14="http://schemas.microsoft.com/office/powerpoint/2010/main" val="3620274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0CCBF72-6386-4531-885B-E0C45BB73C7F}"/>
              </a:ext>
            </a:extLst>
          </p:cNvPr>
          <p:cNvPicPr>
            <a:picLocks noChangeAspect="1"/>
          </p:cNvPicPr>
          <p:nvPr/>
        </p:nvPicPr>
        <p:blipFill>
          <a:blip r:embed="rId2"/>
          <a:stretch>
            <a:fillRect/>
          </a:stretch>
        </p:blipFill>
        <p:spPr>
          <a:xfrm>
            <a:off x="414771" y="511608"/>
            <a:ext cx="5543550" cy="3438525"/>
          </a:xfrm>
          <a:prstGeom prst="rect">
            <a:avLst/>
          </a:prstGeom>
        </p:spPr>
      </p:pic>
      <p:pic>
        <p:nvPicPr>
          <p:cNvPr id="3" name="Imagen 2">
            <a:extLst>
              <a:ext uri="{FF2B5EF4-FFF2-40B4-BE49-F238E27FC236}">
                <a16:creationId xmlns:a16="http://schemas.microsoft.com/office/drawing/2014/main" id="{F040E279-5148-4C2D-A0B1-43F88562A07A}"/>
              </a:ext>
            </a:extLst>
          </p:cNvPr>
          <p:cNvPicPr>
            <a:picLocks noChangeAspect="1"/>
          </p:cNvPicPr>
          <p:nvPr/>
        </p:nvPicPr>
        <p:blipFill>
          <a:blip r:embed="rId3"/>
          <a:stretch>
            <a:fillRect/>
          </a:stretch>
        </p:blipFill>
        <p:spPr>
          <a:xfrm>
            <a:off x="6096000" y="511608"/>
            <a:ext cx="5410200" cy="5791200"/>
          </a:xfrm>
          <a:prstGeom prst="rect">
            <a:avLst/>
          </a:prstGeom>
        </p:spPr>
      </p:pic>
    </p:spTree>
    <p:extLst>
      <p:ext uri="{BB962C8B-B14F-4D97-AF65-F5344CB8AC3E}">
        <p14:creationId xmlns:p14="http://schemas.microsoft.com/office/powerpoint/2010/main" val="119606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B59FA-403A-4E5D-A273-2E2FD0BE3422}"/>
              </a:ext>
            </a:extLst>
          </p:cNvPr>
          <p:cNvPicPr>
            <a:picLocks noChangeAspect="1"/>
          </p:cNvPicPr>
          <p:nvPr/>
        </p:nvPicPr>
        <p:blipFill>
          <a:blip r:embed="rId2"/>
          <a:stretch>
            <a:fillRect/>
          </a:stretch>
        </p:blipFill>
        <p:spPr>
          <a:xfrm>
            <a:off x="1781175" y="1004887"/>
            <a:ext cx="8629650" cy="4848225"/>
          </a:xfrm>
          <a:prstGeom prst="rect">
            <a:avLst/>
          </a:prstGeom>
        </p:spPr>
      </p:pic>
    </p:spTree>
    <p:extLst>
      <p:ext uri="{BB962C8B-B14F-4D97-AF65-F5344CB8AC3E}">
        <p14:creationId xmlns:p14="http://schemas.microsoft.com/office/powerpoint/2010/main" val="4269240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5F4AFC-463E-470D-A89D-6EDE7C02973F}"/>
              </a:ext>
            </a:extLst>
          </p:cNvPr>
          <p:cNvPicPr>
            <a:picLocks noChangeAspect="1"/>
          </p:cNvPicPr>
          <p:nvPr/>
        </p:nvPicPr>
        <p:blipFill>
          <a:blip r:embed="rId2"/>
          <a:stretch>
            <a:fillRect/>
          </a:stretch>
        </p:blipFill>
        <p:spPr>
          <a:xfrm>
            <a:off x="738764" y="136525"/>
            <a:ext cx="10067925" cy="3943350"/>
          </a:xfrm>
          <a:prstGeom prst="rect">
            <a:avLst/>
          </a:prstGeom>
        </p:spPr>
      </p:pic>
      <p:sp>
        <p:nvSpPr>
          <p:cNvPr id="2" name="CuadroTexto 1">
            <a:extLst>
              <a:ext uri="{FF2B5EF4-FFF2-40B4-BE49-F238E27FC236}">
                <a16:creationId xmlns:a16="http://schemas.microsoft.com/office/drawing/2014/main" id="{354A1A20-7CBA-44D1-A6D8-6F79CB0926EC}"/>
              </a:ext>
            </a:extLst>
          </p:cNvPr>
          <p:cNvSpPr txBox="1"/>
          <p:nvPr/>
        </p:nvSpPr>
        <p:spPr>
          <a:xfrm>
            <a:off x="3906982" y="136525"/>
            <a:ext cx="7200322" cy="369332"/>
          </a:xfrm>
          <a:prstGeom prst="rect">
            <a:avLst/>
          </a:prstGeom>
          <a:solidFill>
            <a:srgbClr val="FFD5FA"/>
          </a:solidFill>
        </p:spPr>
        <p:txBody>
          <a:bodyPr wrap="square" rtlCol="0">
            <a:spAutoFit/>
          </a:bodyPr>
          <a:lstStyle/>
          <a:p>
            <a:r>
              <a:rPr lang="es-ES" dirty="0">
                <a:solidFill>
                  <a:srgbClr val="7030A0"/>
                </a:solidFill>
              </a:rPr>
              <a:t>En los managers he cambiado el constructor:</a:t>
            </a:r>
          </a:p>
        </p:txBody>
      </p:sp>
      <p:pic>
        <p:nvPicPr>
          <p:cNvPr id="4" name="Imagen 3">
            <a:extLst>
              <a:ext uri="{FF2B5EF4-FFF2-40B4-BE49-F238E27FC236}">
                <a16:creationId xmlns:a16="http://schemas.microsoft.com/office/drawing/2014/main" id="{A9719A49-31B9-4B29-9915-7728F7425E43}"/>
              </a:ext>
            </a:extLst>
          </p:cNvPr>
          <p:cNvPicPr>
            <a:picLocks noChangeAspect="1"/>
          </p:cNvPicPr>
          <p:nvPr/>
        </p:nvPicPr>
        <p:blipFill>
          <a:blip r:embed="rId3"/>
          <a:stretch>
            <a:fillRect/>
          </a:stretch>
        </p:blipFill>
        <p:spPr>
          <a:xfrm>
            <a:off x="625619" y="4285239"/>
            <a:ext cx="6562725" cy="2314575"/>
          </a:xfrm>
          <a:prstGeom prst="rect">
            <a:avLst/>
          </a:prstGeom>
        </p:spPr>
      </p:pic>
      <p:sp>
        <p:nvSpPr>
          <p:cNvPr id="5" name="CuadroTexto 4">
            <a:extLst>
              <a:ext uri="{FF2B5EF4-FFF2-40B4-BE49-F238E27FC236}">
                <a16:creationId xmlns:a16="http://schemas.microsoft.com/office/drawing/2014/main" id="{6B259A26-7196-4DB8-BB0A-58138B5DEF68}"/>
              </a:ext>
            </a:extLst>
          </p:cNvPr>
          <p:cNvSpPr txBox="1"/>
          <p:nvPr/>
        </p:nvSpPr>
        <p:spPr>
          <a:xfrm>
            <a:off x="7070437" y="4509322"/>
            <a:ext cx="4142509" cy="1200329"/>
          </a:xfrm>
          <a:prstGeom prst="rect">
            <a:avLst/>
          </a:prstGeom>
          <a:solidFill>
            <a:srgbClr val="FFD5FA"/>
          </a:solidFill>
        </p:spPr>
        <p:txBody>
          <a:bodyPr wrap="square" rtlCol="0">
            <a:spAutoFit/>
          </a:bodyPr>
          <a:lstStyle/>
          <a:p>
            <a:r>
              <a:rPr lang="es-ES" dirty="0">
                <a:solidFill>
                  <a:srgbClr val="7030A0"/>
                </a:solidFill>
              </a:rPr>
              <a:t>Y tras fallar los </a:t>
            </a:r>
            <a:r>
              <a:rPr lang="es-ES" dirty="0" err="1">
                <a:solidFill>
                  <a:srgbClr val="7030A0"/>
                </a:solidFill>
              </a:rPr>
              <a:t>tests</a:t>
            </a:r>
            <a:r>
              <a:rPr lang="es-ES" dirty="0">
                <a:solidFill>
                  <a:srgbClr val="7030A0"/>
                </a:solidFill>
              </a:rPr>
              <a:t>, en este trozo de código comprobar que la patología no sea </a:t>
            </a:r>
            <a:r>
              <a:rPr lang="es-ES" dirty="0" err="1">
                <a:solidFill>
                  <a:srgbClr val="7030A0"/>
                </a:solidFill>
              </a:rPr>
              <a:t>null</a:t>
            </a:r>
            <a:r>
              <a:rPr lang="es-ES" dirty="0">
                <a:solidFill>
                  <a:srgbClr val="7030A0"/>
                </a:solidFill>
              </a:rPr>
              <a:t> antes de usarla </a:t>
            </a:r>
            <a:r>
              <a:rPr lang="es-ES" dirty="0">
                <a:solidFill>
                  <a:srgbClr val="7030A0"/>
                </a:solidFill>
                <a:sym typeface="Wingdings" panose="05000000000000000000" pitchFamily="2" charset="2"/>
              </a:rPr>
              <a:t> Muy mal por mi parte </a:t>
            </a:r>
            <a:endParaRPr lang="es-ES" dirty="0">
              <a:solidFill>
                <a:srgbClr val="7030A0"/>
              </a:solidFill>
            </a:endParaRPr>
          </a:p>
        </p:txBody>
      </p:sp>
    </p:spTree>
    <p:extLst>
      <p:ext uri="{BB962C8B-B14F-4D97-AF65-F5344CB8AC3E}">
        <p14:creationId xmlns:p14="http://schemas.microsoft.com/office/powerpoint/2010/main" val="324954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A8CAF-4915-464D-98DE-301C37EA000E}"/>
              </a:ext>
            </a:extLst>
          </p:cNvPr>
          <p:cNvPicPr>
            <a:picLocks noChangeAspect="1"/>
          </p:cNvPicPr>
          <p:nvPr/>
        </p:nvPicPr>
        <p:blipFill>
          <a:blip r:embed="rId2"/>
          <a:stretch>
            <a:fillRect/>
          </a:stretch>
        </p:blipFill>
        <p:spPr>
          <a:xfrm>
            <a:off x="568468" y="209550"/>
            <a:ext cx="7286625" cy="2781300"/>
          </a:xfrm>
          <a:prstGeom prst="rect">
            <a:avLst/>
          </a:prstGeom>
        </p:spPr>
      </p:pic>
      <p:sp>
        <p:nvSpPr>
          <p:cNvPr id="3" name="CuadroTexto 2">
            <a:extLst>
              <a:ext uri="{FF2B5EF4-FFF2-40B4-BE49-F238E27FC236}">
                <a16:creationId xmlns:a16="http://schemas.microsoft.com/office/drawing/2014/main" id="{3C545813-EC22-4473-8706-56B6B00E530C}"/>
              </a:ext>
            </a:extLst>
          </p:cNvPr>
          <p:cNvSpPr txBox="1"/>
          <p:nvPr/>
        </p:nvSpPr>
        <p:spPr>
          <a:xfrm>
            <a:off x="6382326" y="598343"/>
            <a:ext cx="4826577" cy="369332"/>
          </a:xfrm>
          <a:prstGeom prst="rect">
            <a:avLst/>
          </a:prstGeom>
          <a:solidFill>
            <a:srgbClr val="FFD5FA"/>
          </a:solidFill>
        </p:spPr>
        <p:txBody>
          <a:bodyPr wrap="square" rtlCol="0">
            <a:spAutoFit/>
          </a:bodyPr>
          <a:lstStyle/>
          <a:p>
            <a:r>
              <a:rPr lang="es-ES" dirty="0">
                <a:solidFill>
                  <a:srgbClr val="7030A0"/>
                </a:solidFill>
              </a:rPr>
              <a:t>En los managers he cambiado el constructor:</a:t>
            </a:r>
          </a:p>
        </p:txBody>
      </p:sp>
      <p:pic>
        <p:nvPicPr>
          <p:cNvPr id="4" name="Imagen 3">
            <a:extLst>
              <a:ext uri="{FF2B5EF4-FFF2-40B4-BE49-F238E27FC236}">
                <a16:creationId xmlns:a16="http://schemas.microsoft.com/office/drawing/2014/main" id="{C9EDA2D3-8E4C-4E95-BE17-E88578148AAF}"/>
              </a:ext>
            </a:extLst>
          </p:cNvPr>
          <p:cNvPicPr>
            <a:picLocks noChangeAspect="1"/>
          </p:cNvPicPr>
          <p:nvPr/>
        </p:nvPicPr>
        <p:blipFill>
          <a:blip r:embed="rId3"/>
          <a:stretch>
            <a:fillRect/>
          </a:stretch>
        </p:blipFill>
        <p:spPr>
          <a:xfrm>
            <a:off x="923059" y="3636818"/>
            <a:ext cx="4305300" cy="2133600"/>
          </a:xfrm>
          <a:prstGeom prst="rect">
            <a:avLst/>
          </a:prstGeom>
        </p:spPr>
      </p:pic>
      <p:sp>
        <p:nvSpPr>
          <p:cNvPr id="5" name="CuadroTexto 4">
            <a:extLst>
              <a:ext uri="{FF2B5EF4-FFF2-40B4-BE49-F238E27FC236}">
                <a16:creationId xmlns:a16="http://schemas.microsoft.com/office/drawing/2014/main" id="{1AD89285-D7D7-4817-A06E-1C3A6B02A292}"/>
              </a:ext>
            </a:extLst>
          </p:cNvPr>
          <p:cNvSpPr txBox="1"/>
          <p:nvPr/>
        </p:nvSpPr>
        <p:spPr>
          <a:xfrm>
            <a:off x="6839527" y="3973613"/>
            <a:ext cx="4142509" cy="1200329"/>
          </a:xfrm>
          <a:prstGeom prst="rect">
            <a:avLst/>
          </a:prstGeom>
          <a:solidFill>
            <a:srgbClr val="FFD5FA"/>
          </a:solidFill>
        </p:spPr>
        <p:txBody>
          <a:bodyPr wrap="square" rtlCol="0">
            <a:spAutoFit/>
          </a:bodyPr>
          <a:lstStyle/>
          <a:p>
            <a:r>
              <a:rPr lang="es-ES" dirty="0">
                <a:solidFill>
                  <a:srgbClr val="7030A0"/>
                </a:solidFill>
              </a:rPr>
              <a:t>Y tras fallar los </a:t>
            </a:r>
            <a:r>
              <a:rPr lang="es-ES" dirty="0" err="1">
                <a:solidFill>
                  <a:srgbClr val="7030A0"/>
                </a:solidFill>
              </a:rPr>
              <a:t>tests</a:t>
            </a:r>
            <a:r>
              <a:rPr lang="es-ES" dirty="0">
                <a:solidFill>
                  <a:srgbClr val="7030A0"/>
                </a:solidFill>
              </a:rPr>
              <a:t>, en este trozo de código comprobar que la patología no sea </a:t>
            </a:r>
            <a:r>
              <a:rPr lang="es-ES" dirty="0" err="1">
                <a:solidFill>
                  <a:srgbClr val="7030A0"/>
                </a:solidFill>
              </a:rPr>
              <a:t>null</a:t>
            </a:r>
            <a:r>
              <a:rPr lang="es-ES" dirty="0">
                <a:solidFill>
                  <a:srgbClr val="7030A0"/>
                </a:solidFill>
              </a:rPr>
              <a:t> antes de usarla </a:t>
            </a:r>
            <a:r>
              <a:rPr lang="es-ES" dirty="0">
                <a:solidFill>
                  <a:srgbClr val="7030A0"/>
                </a:solidFill>
                <a:sym typeface="Wingdings" panose="05000000000000000000" pitchFamily="2" charset="2"/>
              </a:rPr>
              <a:t> Muy mal por mi parte </a:t>
            </a:r>
            <a:endParaRPr lang="es-ES" dirty="0">
              <a:solidFill>
                <a:srgbClr val="7030A0"/>
              </a:solidFill>
            </a:endParaRPr>
          </a:p>
        </p:txBody>
      </p:sp>
    </p:spTree>
    <p:extLst>
      <p:ext uri="{BB962C8B-B14F-4D97-AF65-F5344CB8AC3E}">
        <p14:creationId xmlns:p14="http://schemas.microsoft.com/office/powerpoint/2010/main" val="3487754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CFB76-91EA-4AA0-A26F-3C43CF538738}"/>
              </a:ext>
            </a:extLst>
          </p:cNvPr>
          <p:cNvSpPr>
            <a:spLocks noGrp="1"/>
          </p:cNvSpPr>
          <p:nvPr>
            <p:ph type="ctrTitle"/>
          </p:nvPr>
        </p:nvSpPr>
        <p:spPr>
          <a:xfrm>
            <a:off x="1907827" y="1745817"/>
            <a:ext cx="8791575" cy="2387600"/>
          </a:xfrm>
        </p:spPr>
        <p:txBody>
          <a:bodyPr/>
          <a:lstStyle/>
          <a:p>
            <a:r>
              <a:rPr lang="es-ES" dirty="0"/>
              <a:t>Modificaciones para </a:t>
            </a:r>
            <a:r>
              <a:rPr lang="es-ES" dirty="0" err="1"/>
              <a:t>aurelia</a:t>
            </a:r>
            <a:endParaRPr lang="en-IE" dirty="0"/>
          </a:p>
        </p:txBody>
      </p:sp>
    </p:spTree>
    <p:extLst>
      <p:ext uri="{BB962C8B-B14F-4D97-AF65-F5344CB8AC3E}">
        <p14:creationId xmlns:p14="http://schemas.microsoft.com/office/powerpoint/2010/main" val="1996611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DCC8F3F-1488-47CC-BAC8-0140E99ED1B9}"/>
              </a:ext>
            </a:extLst>
          </p:cNvPr>
          <p:cNvSpPr txBox="1"/>
          <p:nvPr/>
        </p:nvSpPr>
        <p:spPr>
          <a:xfrm>
            <a:off x="1576647" y="275373"/>
            <a:ext cx="9111673" cy="923330"/>
          </a:xfrm>
          <a:prstGeom prst="rect">
            <a:avLst/>
          </a:prstGeom>
          <a:solidFill>
            <a:srgbClr val="FFD5FA"/>
          </a:solidFill>
        </p:spPr>
        <p:txBody>
          <a:bodyPr wrap="square" rtlCol="0">
            <a:spAutoFit/>
          </a:bodyPr>
          <a:lstStyle/>
          <a:p>
            <a:r>
              <a:rPr lang="es-ES" dirty="0">
                <a:solidFill>
                  <a:srgbClr val="7030A0"/>
                </a:solidFill>
              </a:rPr>
              <a:t>Para facilitar el desarrollo del </a:t>
            </a:r>
            <a:r>
              <a:rPr lang="es-ES" dirty="0" err="1">
                <a:solidFill>
                  <a:srgbClr val="7030A0"/>
                </a:solidFill>
              </a:rPr>
              <a:t>front</a:t>
            </a:r>
            <a:r>
              <a:rPr lang="es-ES" dirty="0">
                <a:solidFill>
                  <a:srgbClr val="7030A0"/>
                </a:solidFill>
              </a:rPr>
              <a:t> con Aurelia, me creo un nuevo </a:t>
            </a:r>
            <a:r>
              <a:rPr lang="es-ES" dirty="0" err="1">
                <a:solidFill>
                  <a:srgbClr val="7030A0"/>
                </a:solidFill>
              </a:rPr>
              <a:t>endpoint</a:t>
            </a:r>
            <a:r>
              <a:rPr lang="es-ES" dirty="0">
                <a:solidFill>
                  <a:srgbClr val="7030A0"/>
                </a:solidFill>
              </a:rPr>
              <a:t> y para ello tengo que modificar toda la estructura. Empiezo añadiendo FK a la </a:t>
            </a:r>
            <a:r>
              <a:rPr lang="es-ES" dirty="0" err="1">
                <a:solidFill>
                  <a:srgbClr val="7030A0"/>
                </a:solidFill>
              </a:rPr>
              <a:t>bbdd</a:t>
            </a:r>
            <a:r>
              <a:rPr lang="es-ES" dirty="0">
                <a:solidFill>
                  <a:srgbClr val="7030A0"/>
                </a:solidFill>
              </a:rPr>
              <a:t> (</a:t>
            </a:r>
            <a:r>
              <a:rPr lang="es-ES" dirty="0" err="1">
                <a:solidFill>
                  <a:srgbClr val="7030A0"/>
                </a:solidFill>
              </a:rPr>
              <a:t>mySql</a:t>
            </a:r>
            <a:r>
              <a:rPr lang="es-ES" dirty="0">
                <a:solidFill>
                  <a:srgbClr val="7030A0"/>
                </a:solidFill>
              </a:rPr>
              <a:t>) con una orden como esta, tanto para relacionar con </a:t>
            </a:r>
            <a:r>
              <a:rPr lang="es-ES" dirty="0" err="1">
                <a:solidFill>
                  <a:srgbClr val="7030A0"/>
                </a:solidFill>
              </a:rPr>
              <a:t>valores_análisis</a:t>
            </a:r>
            <a:r>
              <a:rPr lang="es-ES" dirty="0">
                <a:solidFill>
                  <a:srgbClr val="7030A0"/>
                </a:solidFill>
              </a:rPr>
              <a:t> como para relacionar con patología.</a:t>
            </a:r>
          </a:p>
        </p:txBody>
      </p:sp>
      <p:pic>
        <p:nvPicPr>
          <p:cNvPr id="4" name="Imagen 3">
            <a:extLst>
              <a:ext uri="{FF2B5EF4-FFF2-40B4-BE49-F238E27FC236}">
                <a16:creationId xmlns:a16="http://schemas.microsoft.com/office/drawing/2014/main" id="{68581DB7-6696-4E1A-A7E1-9F42A00F26EA}"/>
              </a:ext>
            </a:extLst>
          </p:cNvPr>
          <p:cNvPicPr>
            <a:picLocks noChangeAspect="1"/>
          </p:cNvPicPr>
          <p:nvPr/>
        </p:nvPicPr>
        <p:blipFill>
          <a:blip r:embed="rId2"/>
          <a:stretch>
            <a:fillRect/>
          </a:stretch>
        </p:blipFill>
        <p:spPr>
          <a:xfrm>
            <a:off x="2372013" y="1576387"/>
            <a:ext cx="6210300" cy="1266825"/>
          </a:xfrm>
          <a:prstGeom prst="rect">
            <a:avLst/>
          </a:prstGeom>
        </p:spPr>
      </p:pic>
      <p:sp>
        <p:nvSpPr>
          <p:cNvPr id="5" name="CuadroTexto 4">
            <a:extLst>
              <a:ext uri="{FF2B5EF4-FFF2-40B4-BE49-F238E27FC236}">
                <a16:creationId xmlns:a16="http://schemas.microsoft.com/office/drawing/2014/main" id="{415F1D6B-27E1-4DB9-B08F-FBB417FBBFCA}"/>
              </a:ext>
            </a:extLst>
          </p:cNvPr>
          <p:cNvSpPr txBox="1"/>
          <p:nvPr/>
        </p:nvSpPr>
        <p:spPr>
          <a:xfrm>
            <a:off x="705659" y="3220896"/>
            <a:ext cx="5573222" cy="2862322"/>
          </a:xfrm>
          <a:prstGeom prst="rect">
            <a:avLst/>
          </a:prstGeom>
          <a:solidFill>
            <a:srgbClr val="FFD5FA"/>
          </a:solidFill>
        </p:spPr>
        <p:txBody>
          <a:bodyPr wrap="square" rtlCol="0">
            <a:spAutoFit/>
          </a:bodyPr>
          <a:lstStyle/>
          <a:p>
            <a:r>
              <a:rPr lang="es-ES" dirty="0">
                <a:solidFill>
                  <a:srgbClr val="7030A0"/>
                </a:solidFill>
              </a:rPr>
              <a:t>Luego trato de actualizar el </a:t>
            </a:r>
            <a:r>
              <a:rPr lang="es-ES" dirty="0" err="1">
                <a:solidFill>
                  <a:srgbClr val="7030A0"/>
                </a:solidFill>
              </a:rPr>
              <a:t>DBContext</a:t>
            </a:r>
            <a:r>
              <a:rPr lang="es-ES" dirty="0">
                <a:solidFill>
                  <a:srgbClr val="7030A0"/>
                </a:solidFill>
              </a:rPr>
              <a:t> de la solución pero me da muchos problemas (no reconoce la orden </a:t>
            </a:r>
            <a:r>
              <a:rPr lang="es-ES" dirty="0" err="1">
                <a:solidFill>
                  <a:srgbClr val="7030A0"/>
                </a:solidFill>
              </a:rPr>
              <a:t>Scaffold-DbContext</a:t>
            </a:r>
            <a:r>
              <a:rPr lang="es-ES" dirty="0">
                <a:solidFill>
                  <a:srgbClr val="7030A0"/>
                </a:solidFill>
              </a:rPr>
              <a:t>. Los pasos que hago son los siguientes:</a:t>
            </a:r>
          </a:p>
          <a:p>
            <a:endParaRPr lang="es-ES" dirty="0">
              <a:solidFill>
                <a:srgbClr val="7030A0"/>
              </a:solidFill>
            </a:endParaRPr>
          </a:p>
          <a:p>
            <a:pPr marL="342900" indent="-342900">
              <a:buAutoNum type="arabicParenR"/>
            </a:pPr>
            <a:r>
              <a:rPr lang="es-ES" dirty="0">
                <a:solidFill>
                  <a:srgbClr val="7030A0"/>
                </a:solidFill>
              </a:rPr>
              <a:t>Actualizar el VS que tenía actualizaciones pendientes</a:t>
            </a:r>
          </a:p>
          <a:p>
            <a:pPr marL="342900" indent="-342900">
              <a:buAutoNum type="arabicParenR"/>
            </a:pPr>
            <a:r>
              <a:rPr lang="es-ES" dirty="0">
                <a:solidFill>
                  <a:srgbClr val="7030A0"/>
                </a:solidFill>
              </a:rPr>
              <a:t>Me doy cuenta de que con la última versión de las librerías añadidas me faltan paquetes, así que instalo </a:t>
            </a:r>
            <a:r>
              <a:rPr lang="es-ES" dirty="0" err="1">
                <a:solidFill>
                  <a:srgbClr val="7030A0"/>
                </a:solidFill>
              </a:rPr>
              <a:t>Microsoft.EntityFrameworkCore.Tools</a:t>
            </a:r>
            <a:r>
              <a:rPr lang="es-ES" dirty="0">
                <a:solidFill>
                  <a:srgbClr val="7030A0"/>
                </a:solidFill>
              </a:rPr>
              <a:t> y tras esto actualizo el </a:t>
            </a:r>
            <a:r>
              <a:rPr lang="es-ES" dirty="0" err="1">
                <a:solidFill>
                  <a:srgbClr val="7030A0"/>
                </a:solidFill>
              </a:rPr>
              <a:t>DbContext</a:t>
            </a:r>
            <a:r>
              <a:rPr lang="es-ES" dirty="0">
                <a:solidFill>
                  <a:srgbClr val="7030A0"/>
                </a:solidFill>
              </a:rPr>
              <a:t> y funciona </a:t>
            </a:r>
          </a:p>
          <a:p>
            <a:pPr marL="342900" indent="-342900">
              <a:buAutoNum type="arabicParenR"/>
            </a:pPr>
            <a:endParaRPr lang="es-ES" dirty="0">
              <a:solidFill>
                <a:srgbClr val="7030A0"/>
              </a:solidFill>
            </a:endParaRPr>
          </a:p>
        </p:txBody>
      </p:sp>
      <p:pic>
        <p:nvPicPr>
          <p:cNvPr id="6" name="Imagen 5">
            <a:extLst>
              <a:ext uri="{FF2B5EF4-FFF2-40B4-BE49-F238E27FC236}">
                <a16:creationId xmlns:a16="http://schemas.microsoft.com/office/drawing/2014/main" id="{1CA462C5-EF56-4AB3-8409-4BBDF90961DF}"/>
              </a:ext>
            </a:extLst>
          </p:cNvPr>
          <p:cNvPicPr>
            <a:picLocks noChangeAspect="1"/>
          </p:cNvPicPr>
          <p:nvPr/>
        </p:nvPicPr>
        <p:blipFill>
          <a:blip r:embed="rId3"/>
          <a:stretch>
            <a:fillRect/>
          </a:stretch>
        </p:blipFill>
        <p:spPr>
          <a:xfrm>
            <a:off x="6442392" y="2843212"/>
            <a:ext cx="5362575" cy="3448050"/>
          </a:xfrm>
          <a:prstGeom prst="rect">
            <a:avLst/>
          </a:prstGeom>
        </p:spPr>
      </p:pic>
    </p:spTree>
    <p:extLst>
      <p:ext uri="{BB962C8B-B14F-4D97-AF65-F5344CB8AC3E}">
        <p14:creationId xmlns:p14="http://schemas.microsoft.com/office/powerpoint/2010/main" val="197302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DB2246-A6E9-4C2C-9BD2-AF6F2C6F4659}"/>
              </a:ext>
            </a:extLst>
          </p:cNvPr>
          <p:cNvSpPr txBox="1"/>
          <p:nvPr/>
        </p:nvSpPr>
        <p:spPr>
          <a:xfrm>
            <a:off x="1179483" y="125431"/>
            <a:ext cx="4631113" cy="369332"/>
          </a:xfrm>
          <a:prstGeom prst="rect">
            <a:avLst/>
          </a:prstGeom>
          <a:solidFill>
            <a:srgbClr val="FFD5FA"/>
          </a:solidFill>
        </p:spPr>
        <p:txBody>
          <a:bodyPr wrap="square" rtlCol="0">
            <a:spAutoFit/>
          </a:bodyPr>
          <a:lstStyle/>
          <a:p>
            <a:r>
              <a:rPr lang="es-ES" dirty="0">
                <a:solidFill>
                  <a:srgbClr val="7030A0"/>
                </a:solidFill>
              </a:rPr>
              <a:t>Creo el nuevo DTO</a:t>
            </a:r>
          </a:p>
        </p:txBody>
      </p:sp>
      <p:pic>
        <p:nvPicPr>
          <p:cNvPr id="3" name="Imagen 2">
            <a:extLst>
              <a:ext uri="{FF2B5EF4-FFF2-40B4-BE49-F238E27FC236}">
                <a16:creationId xmlns:a16="http://schemas.microsoft.com/office/drawing/2014/main" id="{C5F7EE85-E1B8-41BB-91E1-07071627B5C8}"/>
              </a:ext>
            </a:extLst>
          </p:cNvPr>
          <p:cNvPicPr>
            <a:picLocks noChangeAspect="1"/>
          </p:cNvPicPr>
          <p:nvPr/>
        </p:nvPicPr>
        <p:blipFill>
          <a:blip r:embed="rId2"/>
          <a:stretch>
            <a:fillRect/>
          </a:stretch>
        </p:blipFill>
        <p:spPr>
          <a:xfrm>
            <a:off x="1103630" y="699770"/>
            <a:ext cx="7200900" cy="5600700"/>
          </a:xfrm>
          <a:prstGeom prst="rect">
            <a:avLst/>
          </a:prstGeom>
        </p:spPr>
      </p:pic>
    </p:spTree>
    <p:extLst>
      <p:ext uri="{BB962C8B-B14F-4D97-AF65-F5344CB8AC3E}">
        <p14:creationId xmlns:p14="http://schemas.microsoft.com/office/powerpoint/2010/main" val="1435739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B21D953-D926-43C6-A229-9AA8AB6D3550}"/>
              </a:ext>
            </a:extLst>
          </p:cNvPr>
          <p:cNvSpPr txBox="1"/>
          <p:nvPr/>
        </p:nvSpPr>
        <p:spPr>
          <a:xfrm>
            <a:off x="1576647" y="275373"/>
            <a:ext cx="9111673" cy="923330"/>
          </a:xfrm>
          <a:prstGeom prst="rect">
            <a:avLst/>
          </a:prstGeom>
          <a:solidFill>
            <a:srgbClr val="FFD5FA"/>
          </a:solidFill>
        </p:spPr>
        <p:txBody>
          <a:bodyPr wrap="square" rtlCol="0">
            <a:spAutoFit/>
          </a:bodyPr>
          <a:lstStyle/>
          <a:p>
            <a:r>
              <a:rPr lang="es-ES" dirty="0">
                <a:solidFill>
                  <a:srgbClr val="7030A0"/>
                </a:solidFill>
              </a:rPr>
              <a:t>Incluyo en la </a:t>
            </a:r>
            <a:r>
              <a:rPr lang="es-ES" dirty="0" err="1">
                <a:solidFill>
                  <a:srgbClr val="7030A0"/>
                </a:solidFill>
              </a:rPr>
              <a:t>query</a:t>
            </a:r>
            <a:r>
              <a:rPr lang="es-ES" dirty="0">
                <a:solidFill>
                  <a:srgbClr val="7030A0"/>
                </a:solidFill>
              </a:rPr>
              <a:t> del repositorio las entidades </a:t>
            </a:r>
            <a:r>
              <a:rPr lang="es-ES" dirty="0" err="1">
                <a:solidFill>
                  <a:srgbClr val="7030A0"/>
                </a:solidFill>
              </a:rPr>
              <a:t>Patologia</a:t>
            </a:r>
            <a:r>
              <a:rPr lang="es-ES" dirty="0">
                <a:solidFill>
                  <a:srgbClr val="7030A0"/>
                </a:solidFill>
              </a:rPr>
              <a:t> y </a:t>
            </a:r>
            <a:r>
              <a:rPr lang="es-ES" dirty="0" err="1">
                <a:solidFill>
                  <a:srgbClr val="7030A0"/>
                </a:solidFill>
              </a:rPr>
              <a:t>Parametro</a:t>
            </a:r>
            <a:r>
              <a:rPr lang="es-ES" dirty="0">
                <a:solidFill>
                  <a:srgbClr val="7030A0"/>
                </a:solidFill>
              </a:rPr>
              <a:t>. Aquí descubro que lo que necesita </a:t>
            </a:r>
            <a:r>
              <a:rPr lang="es-ES" dirty="0" err="1">
                <a:solidFill>
                  <a:srgbClr val="7030A0"/>
                </a:solidFill>
              </a:rPr>
              <a:t>.Net</a:t>
            </a:r>
            <a:r>
              <a:rPr lang="es-ES" dirty="0">
                <a:solidFill>
                  <a:srgbClr val="7030A0"/>
                </a:solidFill>
              </a:rPr>
              <a:t> para que funcione bien el </a:t>
            </a:r>
            <a:r>
              <a:rPr lang="es-ES" dirty="0" err="1">
                <a:solidFill>
                  <a:srgbClr val="7030A0"/>
                </a:solidFill>
              </a:rPr>
              <a:t>include</a:t>
            </a:r>
            <a:r>
              <a:rPr lang="es-ES" dirty="0">
                <a:solidFill>
                  <a:srgbClr val="7030A0"/>
                </a:solidFill>
              </a:rPr>
              <a:t> es el nombre del objeto que crea en el modelo, no el nombre de la tabla. OJO</a:t>
            </a:r>
          </a:p>
        </p:txBody>
      </p:sp>
      <p:pic>
        <p:nvPicPr>
          <p:cNvPr id="3" name="Imagen 2">
            <a:extLst>
              <a:ext uri="{FF2B5EF4-FFF2-40B4-BE49-F238E27FC236}">
                <a16:creationId xmlns:a16="http://schemas.microsoft.com/office/drawing/2014/main" id="{6B139A13-4014-47E4-BC97-1B246E6AF4EF}"/>
              </a:ext>
            </a:extLst>
          </p:cNvPr>
          <p:cNvPicPr>
            <a:picLocks noChangeAspect="1"/>
          </p:cNvPicPr>
          <p:nvPr/>
        </p:nvPicPr>
        <p:blipFill>
          <a:blip r:embed="rId2"/>
          <a:stretch>
            <a:fillRect/>
          </a:stretch>
        </p:blipFill>
        <p:spPr>
          <a:xfrm>
            <a:off x="640080" y="1689667"/>
            <a:ext cx="11094720" cy="1835623"/>
          </a:xfrm>
          <a:prstGeom prst="rect">
            <a:avLst/>
          </a:prstGeom>
        </p:spPr>
      </p:pic>
      <p:pic>
        <p:nvPicPr>
          <p:cNvPr id="4" name="Imagen 3">
            <a:extLst>
              <a:ext uri="{FF2B5EF4-FFF2-40B4-BE49-F238E27FC236}">
                <a16:creationId xmlns:a16="http://schemas.microsoft.com/office/drawing/2014/main" id="{3C8284BB-C56F-489A-9E10-78F31CF965CB}"/>
              </a:ext>
            </a:extLst>
          </p:cNvPr>
          <p:cNvPicPr>
            <a:picLocks noChangeAspect="1"/>
          </p:cNvPicPr>
          <p:nvPr/>
        </p:nvPicPr>
        <p:blipFill>
          <a:blip r:embed="rId3"/>
          <a:stretch>
            <a:fillRect/>
          </a:stretch>
        </p:blipFill>
        <p:spPr>
          <a:xfrm>
            <a:off x="6244134" y="4226560"/>
            <a:ext cx="4544198" cy="2519680"/>
          </a:xfrm>
          <a:prstGeom prst="rect">
            <a:avLst/>
          </a:prstGeom>
        </p:spPr>
      </p:pic>
      <p:sp>
        <p:nvSpPr>
          <p:cNvPr id="6" name="CuadroTexto 5">
            <a:extLst>
              <a:ext uri="{FF2B5EF4-FFF2-40B4-BE49-F238E27FC236}">
                <a16:creationId xmlns:a16="http://schemas.microsoft.com/office/drawing/2014/main" id="{784939F1-40E4-4456-B8A2-3E7855ED2E46}"/>
              </a:ext>
            </a:extLst>
          </p:cNvPr>
          <p:cNvSpPr txBox="1"/>
          <p:nvPr/>
        </p:nvSpPr>
        <p:spPr>
          <a:xfrm>
            <a:off x="1068647" y="4706668"/>
            <a:ext cx="4631113" cy="646331"/>
          </a:xfrm>
          <a:prstGeom prst="rect">
            <a:avLst/>
          </a:prstGeom>
          <a:solidFill>
            <a:srgbClr val="FFD5FA"/>
          </a:solidFill>
        </p:spPr>
        <p:txBody>
          <a:bodyPr wrap="square" rtlCol="0">
            <a:spAutoFit/>
          </a:bodyPr>
          <a:lstStyle/>
          <a:p>
            <a:r>
              <a:rPr lang="es-ES" dirty="0">
                <a:solidFill>
                  <a:srgbClr val="7030A0"/>
                </a:solidFill>
              </a:rPr>
              <a:t>Modifico la interfaz del Manager </a:t>
            </a:r>
            <a:r>
              <a:rPr lang="es-ES" dirty="0" err="1">
                <a:solidFill>
                  <a:srgbClr val="7030A0"/>
                </a:solidFill>
              </a:rPr>
              <a:t>IResultado</a:t>
            </a:r>
            <a:r>
              <a:rPr lang="es-ES" dirty="0">
                <a:solidFill>
                  <a:srgbClr val="7030A0"/>
                </a:solidFill>
              </a:rPr>
              <a:t> para añadir un nuevo método</a:t>
            </a:r>
          </a:p>
        </p:txBody>
      </p:sp>
    </p:spTree>
    <p:extLst>
      <p:ext uri="{BB962C8B-B14F-4D97-AF65-F5344CB8AC3E}">
        <p14:creationId xmlns:p14="http://schemas.microsoft.com/office/powerpoint/2010/main" val="27757247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C50D37-FA5F-4517-B517-8A735608A9BF}"/>
              </a:ext>
            </a:extLst>
          </p:cNvPr>
          <p:cNvPicPr>
            <a:picLocks noChangeAspect="1"/>
          </p:cNvPicPr>
          <p:nvPr/>
        </p:nvPicPr>
        <p:blipFill rotWithShape="1">
          <a:blip r:embed="rId2"/>
          <a:srcRect r="24370"/>
          <a:stretch/>
        </p:blipFill>
        <p:spPr>
          <a:xfrm>
            <a:off x="4921509" y="372745"/>
            <a:ext cx="6620251" cy="5848350"/>
          </a:xfrm>
          <a:prstGeom prst="rect">
            <a:avLst/>
          </a:prstGeom>
        </p:spPr>
      </p:pic>
      <p:sp>
        <p:nvSpPr>
          <p:cNvPr id="4" name="CuadroTexto 3">
            <a:extLst>
              <a:ext uri="{FF2B5EF4-FFF2-40B4-BE49-F238E27FC236}">
                <a16:creationId xmlns:a16="http://schemas.microsoft.com/office/drawing/2014/main" id="{6638B092-3F5B-47FB-990A-59F2D5CEC549}"/>
              </a:ext>
            </a:extLst>
          </p:cNvPr>
          <p:cNvSpPr txBox="1"/>
          <p:nvPr/>
        </p:nvSpPr>
        <p:spPr>
          <a:xfrm>
            <a:off x="1485207" y="2693789"/>
            <a:ext cx="2771833" cy="369332"/>
          </a:xfrm>
          <a:prstGeom prst="rect">
            <a:avLst/>
          </a:prstGeom>
          <a:solidFill>
            <a:srgbClr val="FFD5FA"/>
          </a:solidFill>
        </p:spPr>
        <p:txBody>
          <a:bodyPr wrap="square" rtlCol="0">
            <a:spAutoFit/>
          </a:bodyPr>
          <a:lstStyle/>
          <a:p>
            <a:r>
              <a:rPr lang="es-ES" dirty="0">
                <a:solidFill>
                  <a:srgbClr val="7030A0"/>
                </a:solidFill>
              </a:rPr>
              <a:t>Y creo su implementación</a:t>
            </a:r>
          </a:p>
        </p:txBody>
      </p:sp>
    </p:spTree>
    <p:extLst>
      <p:ext uri="{BB962C8B-B14F-4D97-AF65-F5344CB8AC3E}">
        <p14:creationId xmlns:p14="http://schemas.microsoft.com/office/powerpoint/2010/main" val="1550589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3C81B6-4C77-4B1B-9744-CA0BDD683034}"/>
              </a:ext>
            </a:extLst>
          </p:cNvPr>
          <p:cNvPicPr>
            <a:picLocks noChangeAspect="1"/>
          </p:cNvPicPr>
          <p:nvPr/>
        </p:nvPicPr>
        <p:blipFill>
          <a:blip r:embed="rId2"/>
          <a:stretch>
            <a:fillRect/>
          </a:stretch>
        </p:blipFill>
        <p:spPr>
          <a:xfrm>
            <a:off x="1343025" y="2300287"/>
            <a:ext cx="9505950" cy="2257425"/>
          </a:xfrm>
          <a:prstGeom prst="rect">
            <a:avLst/>
          </a:prstGeom>
        </p:spPr>
      </p:pic>
      <p:sp>
        <p:nvSpPr>
          <p:cNvPr id="3" name="CuadroTexto 2">
            <a:extLst>
              <a:ext uri="{FF2B5EF4-FFF2-40B4-BE49-F238E27FC236}">
                <a16:creationId xmlns:a16="http://schemas.microsoft.com/office/drawing/2014/main" id="{17D26B56-330D-4B5C-BBC2-8B620952373A}"/>
              </a:ext>
            </a:extLst>
          </p:cNvPr>
          <p:cNvSpPr txBox="1"/>
          <p:nvPr/>
        </p:nvSpPr>
        <p:spPr>
          <a:xfrm>
            <a:off x="1586807" y="1404669"/>
            <a:ext cx="3726873" cy="369332"/>
          </a:xfrm>
          <a:prstGeom prst="rect">
            <a:avLst/>
          </a:prstGeom>
          <a:solidFill>
            <a:srgbClr val="FFD5FA"/>
          </a:solidFill>
        </p:spPr>
        <p:txBody>
          <a:bodyPr wrap="square" rtlCol="0">
            <a:spAutoFit/>
          </a:bodyPr>
          <a:lstStyle/>
          <a:p>
            <a:r>
              <a:rPr lang="es-ES" dirty="0">
                <a:solidFill>
                  <a:srgbClr val="7030A0"/>
                </a:solidFill>
              </a:rPr>
              <a:t>Añado la llamada en el </a:t>
            </a:r>
            <a:r>
              <a:rPr lang="es-ES" dirty="0" err="1">
                <a:solidFill>
                  <a:srgbClr val="7030A0"/>
                </a:solidFill>
              </a:rPr>
              <a:t>controller</a:t>
            </a:r>
            <a:endParaRPr lang="es-ES" dirty="0">
              <a:solidFill>
                <a:srgbClr val="7030A0"/>
              </a:solidFill>
            </a:endParaRPr>
          </a:p>
        </p:txBody>
      </p:sp>
    </p:spTree>
    <p:extLst>
      <p:ext uri="{BB962C8B-B14F-4D97-AF65-F5344CB8AC3E}">
        <p14:creationId xmlns:p14="http://schemas.microsoft.com/office/powerpoint/2010/main" val="121586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E55D88E-C7A6-4F5D-AEBB-B3B67939DFA9}"/>
              </a:ext>
            </a:extLst>
          </p:cNvPr>
          <p:cNvSpPr txBox="1"/>
          <p:nvPr/>
        </p:nvSpPr>
        <p:spPr>
          <a:xfrm>
            <a:off x="1411316" y="231651"/>
            <a:ext cx="3726873" cy="369332"/>
          </a:xfrm>
          <a:prstGeom prst="rect">
            <a:avLst/>
          </a:prstGeom>
          <a:solidFill>
            <a:srgbClr val="FFD5FA"/>
          </a:solidFill>
        </p:spPr>
        <p:txBody>
          <a:bodyPr wrap="square" rtlCol="0">
            <a:spAutoFit/>
          </a:bodyPr>
          <a:lstStyle/>
          <a:p>
            <a:r>
              <a:rPr lang="es-ES" dirty="0">
                <a:solidFill>
                  <a:srgbClr val="7030A0"/>
                </a:solidFill>
              </a:rPr>
              <a:t>Y modifico los </a:t>
            </a:r>
            <a:r>
              <a:rPr lang="es-ES" dirty="0" err="1">
                <a:solidFill>
                  <a:srgbClr val="7030A0"/>
                </a:solidFill>
              </a:rPr>
              <a:t>tests</a:t>
            </a:r>
            <a:endParaRPr lang="es-ES" dirty="0">
              <a:solidFill>
                <a:srgbClr val="7030A0"/>
              </a:solidFill>
            </a:endParaRPr>
          </a:p>
        </p:txBody>
      </p:sp>
      <p:pic>
        <p:nvPicPr>
          <p:cNvPr id="3" name="Imagen 2">
            <a:extLst>
              <a:ext uri="{FF2B5EF4-FFF2-40B4-BE49-F238E27FC236}">
                <a16:creationId xmlns:a16="http://schemas.microsoft.com/office/drawing/2014/main" id="{71062FCF-F6DF-43EB-A354-98437D17290A}"/>
              </a:ext>
            </a:extLst>
          </p:cNvPr>
          <p:cNvPicPr>
            <a:picLocks noChangeAspect="1"/>
          </p:cNvPicPr>
          <p:nvPr/>
        </p:nvPicPr>
        <p:blipFill>
          <a:blip r:embed="rId2"/>
          <a:stretch>
            <a:fillRect/>
          </a:stretch>
        </p:blipFill>
        <p:spPr>
          <a:xfrm>
            <a:off x="497840" y="777460"/>
            <a:ext cx="11023600" cy="5659046"/>
          </a:xfrm>
          <a:prstGeom prst="rect">
            <a:avLst/>
          </a:prstGeom>
        </p:spPr>
      </p:pic>
    </p:spTree>
    <p:extLst>
      <p:ext uri="{BB962C8B-B14F-4D97-AF65-F5344CB8AC3E}">
        <p14:creationId xmlns:p14="http://schemas.microsoft.com/office/powerpoint/2010/main" val="1317834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5F054C7-8A94-4050-A8F5-54FBD87EEE17}"/>
              </a:ext>
            </a:extLst>
          </p:cNvPr>
          <p:cNvPicPr>
            <a:picLocks noChangeAspect="1"/>
          </p:cNvPicPr>
          <p:nvPr/>
        </p:nvPicPr>
        <p:blipFill>
          <a:blip r:embed="rId2"/>
          <a:stretch>
            <a:fillRect/>
          </a:stretch>
        </p:blipFill>
        <p:spPr>
          <a:xfrm>
            <a:off x="741680" y="1580010"/>
            <a:ext cx="10414000" cy="3332165"/>
          </a:xfrm>
          <a:prstGeom prst="rect">
            <a:avLst/>
          </a:prstGeom>
        </p:spPr>
      </p:pic>
    </p:spTree>
    <p:extLst>
      <p:ext uri="{BB962C8B-B14F-4D97-AF65-F5344CB8AC3E}">
        <p14:creationId xmlns:p14="http://schemas.microsoft.com/office/powerpoint/2010/main" val="14774128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ADA740-8796-465F-BDA0-86F2631F24D6}"/>
              </a:ext>
            </a:extLst>
          </p:cNvPr>
          <p:cNvPicPr>
            <a:picLocks noChangeAspect="1"/>
          </p:cNvPicPr>
          <p:nvPr/>
        </p:nvPicPr>
        <p:blipFill>
          <a:blip r:embed="rId2"/>
          <a:stretch>
            <a:fillRect/>
          </a:stretch>
        </p:blipFill>
        <p:spPr>
          <a:xfrm>
            <a:off x="2651760" y="230505"/>
            <a:ext cx="6240966" cy="6396990"/>
          </a:xfrm>
          <a:prstGeom prst="rect">
            <a:avLst/>
          </a:prstGeom>
        </p:spPr>
      </p:pic>
    </p:spTree>
    <p:extLst>
      <p:ext uri="{BB962C8B-B14F-4D97-AF65-F5344CB8AC3E}">
        <p14:creationId xmlns:p14="http://schemas.microsoft.com/office/powerpoint/2010/main" val="924584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832</TotalTime>
  <Words>1363</Words>
  <Application>Microsoft Office PowerPoint</Application>
  <PresentationFormat>Panorámica</PresentationFormat>
  <Paragraphs>117</Paragraphs>
  <Slides>81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81</vt:i4>
      </vt:variant>
    </vt:vector>
  </HeadingPairs>
  <TitlesOfParts>
    <vt:vector size="89" baseType="lpstr">
      <vt:lpstr>AR DESTINE</vt:lpstr>
      <vt:lpstr>Arial</vt:lpstr>
      <vt:lpstr>Calibri</vt:lpstr>
      <vt:lpstr>Consolas</vt:lpstr>
      <vt:lpstr>Trebuchet MS</vt:lpstr>
      <vt:lpstr>Tw Cen MT</vt:lpstr>
      <vt:lpstr>Wingdings</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web api</vt:lpstr>
      <vt:lpstr>Presentación de PowerPoint</vt:lpstr>
      <vt:lpstr>Presentación de PowerPoint</vt:lpstr>
      <vt:lpstr>Presentación de PowerPoint</vt:lpstr>
      <vt:lpstr>Presentación de PowerPoint</vt:lpstr>
      <vt:lpstr>CONEXIÓN CON LA BASE DE DATOS Y GENERACIÓN DEL CONTEXTO.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BUSINESS LOGIC.</vt:lpstr>
      <vt:lpstr>Presentación de PowerPoint</vt:lpstr>
      <vt:lpstr>Presentación de PowerPoint</vt:lpstr>
      <vt:lpstr>Presentación de PowerPoint</vt:lpstr>
      <vt:lpstr>Presentación de PowerPoint</vt:lpstr>
      <vt:lpstr>DTOS</vt:lpstr>
      <vt:lpstr>Presentación de PowerPoint</vt:lpstr>
      <vt:lpstr>Presentación de PowerPoint</vt:lpstr>
      <vt:lpstr>Presentación de PowerPoint</vt:lpstr>
      <vt:lpstr>mANAGERS</vt:lpstr>
      <vt:lpstr>Presentación de PowerPoint</vt:lpstr>
      <vt:lpstr>Presentación de PowerPoint</vt:lpstr>
      <vt:lpstr>Presentación de PowerPoint</vt:lpstr>
      <vt:lpstr>Presentación de PowerPoint</vt:lpstr>
      <vt:lpstr>Presentación de PowerPoint</vt:lpstr>
      <vt:lpstr>Presentación de PowerPoint</vt:lpstr>
      <vt:lpstr>Web api</vt:lpstr>
      <vt:lpstr>Presentación de PowerPoint</vt:lpstr>
      <vt:lpstr>Presentación de PowerPoint</vt:lpstr>
      <vt:lpstr>Presentación de PowerPoint</vt:lpstr>
      <vt:lpstr>Presentación de PowerPoint</vt:lpstr>
      <vt:lpstr>testing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Modificaciones para aurelia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70</cp:revision>
  <dcterms:created xsi:type="dcterms:W3CDTF">2018-05-26T15:59:19Z</dcterms:created>
  <dcterms:modified xsi:type="dcterms:W3CDTF">2018-08-17T11:52:26Z</dcterms:modified>
</cp:coreProperties>
</file>